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4"/>
  </p:notesMasterIdLst>
  <p:sldIdLst>
    <p:sldId id="256" r:id="rId2"/>
    <p:sldId id="345" r:id="rId3"/>
    <p:sldId id="34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347" r:id="rId12"/>
    <p:sldId id="266" r:id="rId13"/>
    <p:sldId id="265" r:id="rId14"/>
    <p:sldId id="267" r:id="rId15"/>
    <p:sldId id="269" r:id="rId16"/>
    <p:sldId id="268" r:id="rId17"/>
    <p:sldId id="348" r:id="rId18"/>
    <p:sldId id="271" r:id="rId19"/>
    <p:sldId id="270" r:id="rId20"/>
    <p:sldId id="272" r:id="rId21"/>
    <p:sldId id="273" r:id="rId22"/>
    <p:sldId id="274" r:id="rId23"/>
    <p:sldId id="349" r:id="rId24"/>
    <p:sldId id="295" r:id="rId25"/>
    <p:sldId id="296" r:id="rId26"/>
    <p:sldId id="289" r:id="rId27"/>
    <p:sldId id="350" r:id="rId28"/>
    <p:sldId id="292" r:id="rId29"/>
    <p:sldId id="351" r:id="rId30"/>
    <p:sldId id="352" r:id="rId31"/>
    <p:sldId id="353" r:id="rId32"/>
    <p:sldId id="354" r:id="rId33"/>
    <p:sldId id="276" r:id="rId34"/>
    <p:sldId id="277" r:id="rId35"/>
    <p:sldId id="279" r:id="rId36"/>
    <p:sldId id="280" r:id="rId37"/>
    <p:sldId id="357" r:id="rId38"/>
    <p:sldId id="282" r:id="rId39"/>
    <p:sldId id="286" r:id="rId40"/>
    <p:sldId id="285" r:id="rId41"/>
    <p:sldId id="355" r:id="rId42"/>
    <p:sldId id="356" r:id="rId4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36" autoAdjust="0"/>
  </p:normalViewPr>
  <p:slideViewPr>
    <p:cSldViewPr>
      <p:cViewPr varScale="1">
        <p:scale>
          <a:sx n="100" d="100"/>
          <a:sy n="100" d="100"/>
        </p:scale>
        <p:origin x="946" y="5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A50D72C9-0372-4007-9EC4-0C4F08F203B6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69" tIns="46585" rIns="93169" bIns="465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DDBCAF7B-2CF9-453D-B3F9-4960E1B78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8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Geometry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Corresponding</a:t>
            </a:r>
          </a:p>
          <a:p>
            <a:r>
              <a:rPr lang="en-US" dirty="0"/>
              <a:t>Alternate</a:t>
            </a:r>
            <a:r>
              <a:rPr lang="en-US" baseline="0" dirty="0"/>
              <a:t> Exterior</a:t>
            </a:r>
          </a:p>
          <a:p>
            <a:r>
              <a:rPr lang="en-US" baseline="0" dirty="0"/>
              <a:t>Alternate Interior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m4 = 105; vertical angles are congruent</a:t>
            </a:r>
          </a:p>
          <a:p>
            <a:r>
              <a:rPr lang="en-US" dirty="0">
                <a:sym typeface="Symbol"/>
              </a:rPr>
              <a:t>m5 = 105; corresponding angles postulate</a:t>
            </a:r>
          </a:p>
          <a:p>
            <a:r>
              <a:rPr lang="en-US" dirty="0">
                <a:sym typeface="Symbol"/>
              </a:rPr>
              <a:t>m8 = 105; alt ext angles theorem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m3 = m2</a:t>
            </a:r>
          </a:p>
          <a:p>
            <a:r>
              <a:rPr lang="en-US" dirty="0">
                <a:sym typeface="Symbol"/>
              </a:rPr>
              <a:t>m8 = m5</a:t>
            </a:r>
          </a:p>
          <a:p>
            <a:r>
              <a:rPr lang="en-US" dirty="0">
                <a:sym typeface="Symbol"/>
              </a:rPr>
              <a:t>2 and 5 are cons </a:t>
            </a:r>
            <a:r>
              <a:rPr lang="en-US" dirty="0" err="1">
                <a:sym typeface="Symbol"/>
              </a:rPr>
              <a:t>int</a:t>
            </a:r>
            <a:r>
              <a:rPr lang="en-US" dirty="0">
                <a:sym typeface="Symbol"/>
              </a:rPr>
              <a:t> angles and are supp</a:t>
            </a:r>
          </a:p>
          <a:p>
            <a:r>
              <a:rPr lang="en-US" dirty="0">
                <a:sym typeface="Symbol"/>
              </a:rPr>
              <a:t>m2 + m5 = 180</a:t>
            </a:r>
          </a:p>
          <a:p>
            <a:r>
              <a:rPr lang="en-US" dirty="0">
                <a:sym typeface="Symbol"/>
              </a:rPr>
              <a:t>m3 + m8 = 180</a:t>
            </a:r>
          </a:p>
          <a:p>
            <a:r>
              <a:rPr lang="en-US" dirty="0">
                <a:sym typeface="Symbol"/>
              </a:rPr>
              <a:t>68</a:t>
            </a:r>
            <a:r>
              <a:rPr lang="en-US" baseline="0" dirty="0">
                <a:sym typeface="Symbol"/>
              </a:rPr>
              <a:t> + 2x + 4 = 180</a:t>
            </a:r>
          </a:p>
          <a:p>
            <a:r>
              <a:rPr lang="en-US" baseline="0" dirty="0">
                <a:sym typeface="Symbol"/>
              </a:rPr>
              <a:t>2x + 72 = 180</a:t>
            </a:r>
          </a:p>
          <a:p>
            <a:r>
              <a:rPr lang="en-US" baseline="0" dirty="0">
                <a:sym typeface="Symbol"/>
              </a:rPr>
              <a:t>2x = 108</a:t>
            </a:r>
          </a:p>
          <a:p>
            <a:r>
              <a:rPr lang="en-US" baseline="0" dirty="0">
                <a:sym typeface="Symbol"/>
              </a:rPr>
              <a:t>x = 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 || q		(given)</a:t>
            </a:r>
          </a:p>
          <a:p>
            <a:r>
              <a:rPr lang="en-US" dirty="0"/>
              <a:t>m</a:t>
            </a:r>
            <a:r>
              <a:rPr lang="en-US" dirty="0">
                <a:sym typeface="Symbol"/>
              </a:rPr>
              <a:t>1 + m3 = 180	(linear pair post)</a:t>
            </a:r>
          </a:p>
          <a:p>
            <a:r>
              <a:rPr lang="en-US" dirty="0">
                <a:sym typeface="Symbol"/>
              </a:rPr>
              <a:t>2  3		(</a:t>
            </a:r>
            <a:r>
              <a:rPr lang="en-US" dirty="0" err="1">
                <a:sym typeface="Symbol"/>
              </a:rPr>
              <a:t>corrs</a:t>
            </a:r>
            <a:r>
              <a:rPr lang="en-US" dirty="0">
                <a:sym typeface="Symbol"/>
              </a:rPr>
              <a:t> angles post)</a:t>
            </a:r>
          </a:p>
          <a:p>
            <a:r>
              <a:rPr lang="en-US" dirty="0">
                <a:sym typeface="Symbol"/>
              </a:rPr>
              <a:t>m2 = m3		(def</a:t>
            </a:r>
            <a:r>
              <a:rPr lang="en-US" baseline="0" dirty="0">
                <a:sym typeface="Symbol"/>
              </a:rPr>
              <a:t> )</a:t>
            </a:r>
          </a:p>
          <a:p>
            <a:r>
              <a:rPr lang="en-US" baseline="0" dirty="0">
                <a:sym typeface="Symbol"/>
              </a:rPr>
              <a:t>m</a:t>
            </a:r>
            <a:r>
              <a:rPr lang="en-US" dirty="0">
                <a:sym typeface="Symbol"/>
              </a:rPr>
              <a:t>1 + m2 = 180	(substitution)</a:t>
            </a:r>
          </a:p>
          <a:p>
            <a:r>
              <a:rPr lang="en-US" dirty="0">
                <a:sym typeface="Symbol"/>
              </a:rPr>
              <a:t>1 and 2 are supp	(def supp)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026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corresponding</a:t>
            </a:r>
            <a:r>
              <a:rPr lang="en-US" baseline="0" dirty="0"/>
              <a:t> angles will both be 75°</a:t>
            </a:r>
          </a:p>
          <a:p>
            <a:endParaRPr lang="en-US" baseline="0" dirty="0"/>
          </a:p>
          <a:p>
            <a:r>
              <a:rPr lang="en-US" baseline="0" dirty="0"/>
              <a:t>Yes, alt ext angles converse</a:t>
            </a:r>
          </a:p>
          <a:p>
            <a:r>
              <a:rPr lang="en-US" baseline="0" dirty="0"/>
              <a:t>Yes, </a:t>
            </a:r>
            <a:r>
              <a:rPr lang="en-US" baseline="0" dirty="0" err="1"/>
              <a:t>corres</a:t>
            </a:r>
            <a:r>
              <a:rPr lang="en-US" baseline="0" dirty="0"/>
              <a:t> angles converse</a:t>
            </a:r>
          </a:p>
          <a:p>
            <a:r>
              <a:rPr lang="en-US" baseline="0" dirty="0"/>
              <a:t>No, </a:t>
            </a:r>
            <a:r>
              <a:rPr lang="en-US" baseline="0" dirty="0">
                <a:sym typeface="Symbol"/>
              </a:rPr>
              <a:t>should be </a:t>
            </a:r>
            <a:r>
              <a:rPr lang="en-US" dirty="0">
                <a:sym typeface="Symbol"/>
              </a:rPr>
              <a:t>1  2 by alt </a:t>
            </a:r>
            <a:r>
              <a:rPr lang="en-US" dirty="0" err="1">
                <a:sym typeface="Symbol"/>
              </a:rPr>
              <a:t>int</a:t>
            </a:r>
            <a:r>
              <a:rPr lang="en-US" dirty="0">
                <a:sym typeface="Symbol"/>
              </a:rPr>
              <a:t> angles converse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51A41-1B4F-4036-A40A-96DD57F6A7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07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given that </a:t>
            </a:r>
            <a:r>
              <a:rPr lang="en-US" dirty="0">
                <a:sym typeface="Symbol"/>
              </a:rPr>
              <a:t>4  5.  By the vertical angle</a:t>
            </a:r>
            <a:r>
              <a:rPr lang="en-US" baseline="0" dirty="0">
                <a:sym typeface="Symbol"/>
              </a:rPr>
              <a:t> congruence theorem, </a:t>
            </a:r>
            <a:r>
              <a:rPr lang="en-US" dirty="0">
                <a:sym typeface="Symbol"/>
              </a:rPr>
              <a:t>1  4.  Then by the Transitive Property of Congruence,</a:t>
            </a:r>
            <a:r>
              <a:rPr lang="en-US" baseline="0" dirty="0">
                <a:sym typeface="Symbol"/>
              </a:rPr>
              <a:t> </a:t>
            </a:r>
            <a:r>
              <a:rPr lang="en-US" dirty="0">
                <a:sym typeface="Symbol"/>
              </a:rPr>
              <a:t>1  5.  So, by the Corresponding Angles</a:t>
            </a:r>
            <a:r>
              <a:rPr lang="en-US" baseline="0" dirty="0">
                <a:sym typeface="Symbol"/>
              </a:rPr>
              <a:t> Converse, g || 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Given:</a:t>
            </a:r>
            <a:r>
              <a:rPr lang="en-US" baseline="0" dirty="0"/>
              <a:t> </a:t>
            </a:r>
            <a:r>
              <a:rPr lang="en-US" baseline="0" dirty="0">
                <a:sym typeface="Symbol"/>
              </a:rPr>
              <a:t>1  8</a:t>
            </a:r>
          </a:p>
          <a:p>
            <a:r>
              <a:rPr lang="en-US" baseline="0" dirty="0">
                <a:sym typeface="Symbol"/>
              </a:rPr>
              <a:t>Prove: j || 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75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84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Use the endpoints from the perpendicular segment (−4, 2) and (−1, 8)</a:t>
                </a:r>
                <a:endParaRPr lang="en-US" baseline="0" dirty="0">
                  <a:sym typeface="Symbol"/>
                </a:endParaRPr>
              </a:p>
              <a:p>
                <a:r>
                  <a:rPr lang="en-US" baseline="0" dirty="0">
                    <a:sym typeface="Symbol"/>
                  </a:rPr>
                  <a:t>Calculate distance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−</m:t>
                                </m:r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1−</m:t>
                                </m:r>
                                <m:d>
                                  <m:dPr>
                                    <m:ctrlPr>
                                      <a:rPr lang="en-US" b="0" i="1" baseline="0" smtClean="0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baseline="0" smtClean="0">
                                        <a:latin typeface="Cambria Math"/>
                                        <a:sym typeface="Symbol"/>
                                      </a:rPr>
                                      <m:t>−</m:t>
                                    </m:r>
                                    <m:r>
                                      <a:rPr lang="en-US" b="0" i="1" baseline="0" smtClean="0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  <m:t>4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8</m:t>
                                </m:r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  <m:t>6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  <m:t>45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en-US" b="0" i="1" baseline="0" smtClean="0">
                        <a:latin typeface="Cambria Math" panose="02040503050406030204" pitchFamily="18" charset="0"/>
                        <a:sym typeface="Symbol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5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en-US" b="0" i="1" baseline="0" smtClean="0">
                        <a:latin typeface="Cambria Math" panose="02040503050406030204" pitchFamily="18" charset="0"/>
                        <a:sym typeface="Symbol"/>
                      </a:rPr>
                      <m:t>6.7</m:t>
                    </m:r>
                  </m:oMath>
                </a14:m>
                <a:endParaRPr lang="en-US" baseline="0" dirty="0">
                  <a:latin typeface="+mn-lt"/>
                  <a:sym typeface="Symbol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Slope of line c = 2 (rise = 2, run = 1)</a:t>
                </a:r>
              </a:p>
              <a:p>
                <a:r>
                  <a:rPr lang="en-US" dirty="0" smtClean="0"/>
                  <a:t>Slope of </a:t>
                </a:r>
                <a:r>
                  <a:rPr lang="en-US" dirty="0" smtClean="0">
                    <a:sym typeface="Symbol"/>
                  </a:rPr>
                  <a:t> line = -1/2</a:t>
                </a:r>
              </a:p>
              <a:p>
                <a:r>
                  <a:rPr lang="en-US" dirty="0" smtClean="0">
                    <a:sym typeface="Symbol"/>
                  </a:rPr>
                  <a:t>Follow slope from A(-3, 2) to line </a:t>
                </a:r>
                <a:r>
                  <a:rPr lang="en-US" dirty="0" smtClean="0">
                    <a:sym typeface="Symbol"/>
                  </a:rPr>
                  <a:t>cd</a:t>
                </a:r>
                <a:r>
                  <a:rPr lang="en-US" baseline="0" dirty="0" smtClean="0">
                    <a:sym typeface="Symbol"/>
                  </a:rPr>
                  <a:t>; </a:t>
                </a:r>
                <a:r>
                  <a:rPr lang="en-US" baseline="0" dirty="0" smtClean="0">
                    <a:sym typeface="Symbol"/>
                  </a:rPr>
                  <a:t>intersection at </a:t>
                </a:r>
                <a:r>
                  <a:rPr lang="en-US" baseline="0" dirty="0" smtClean="0">
                    <a:sym typeface="Symbol"/>
                  </a:rPr>
                  <a:t>(1, 0)</a:t>
                </a:r>
                <a:endParaRPr lang="en-US" baseline="0" dirty="0" smtClean="0">
                  <a:sym typeface="Symbol"/>
                </a:endParaRPr>
              </a:p>
              <a:p>
                <a:r>
                  <a:rPr lang="en-US" baseline="0" dirty="0" smtClean="0">
                    <a:sym typeface="Symbol"/>
                  </a:rPr>
                  <a:t>Calculate distance </a:t>
                </a:r>
                <a:r>
                  <a:rPr lang="en-US" b="0" i="0" baseline="0" smtClean="0">
                    <a:latin typeface="Cambria Math"/>
                    <a:sym typeface="Symbol"/>
                  </a:rPr>
                  <a:t>√((1−(−3))^2+(0−2)^2 )=√(4^2+(−2)^2 )=√20=2√5=4.47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on line c: (0, 2)</a:t>
                </a: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Follow slope from (0, 2) to line </a:t>
                </a:r>
                <a:r>
                  <a:rPr lang="en-US" baseline="0" dirty="0" smtClean="0">
                    <a:latin typeface="+mn-lt"/>
                    <a:sym typeface="Symbol"/>
                  </a:rPr>
                  <a:t>e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of intersection </a:t>
                </a:r>
                <a:r>
                  <a:rPr lang="en-US" baseline="0" dirty="0" smtClean="0">
                    <a:latin typeface="+mn-lt"/>
                    <a:sym typeface="Symbol"/>
                  </a:rPr>
                  <a:t>(4, 0)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Distance = </a:t>
                </a:r>
                <a:r>
                  <a:rPr lang="en-US" b="0" i="0" baseline="0" smtClean="0">
                    <a:latin typeface="Cambria Math"/>
                    <a:sym typeface="Symbol"/>
                  </a:rPr>
                  <a:t>√((4−0)^2+(0−2)^2 )=√(16+4)=√20=2√5=4.47</a:t>
                </a:r>
                <a:endParaRPr lang="en-US" baseline="0" dirty="0" smtClean="0">
                  <a:latin typeface="+mn-lt"/>
                  <a:sym typeface="Symbol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794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937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26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STATEMENTS 	REASONS</a:t>
            </a:r>
          </a:p>
          <a:p>
            <a:r>
              <a:rPr lang="pt-BR" b="1" dirty="0"/>
              <a:t>1. </a:t>
            </a:r>
            <a:r>
              <a:rPr lang="pt-BR" i="1" dirty="0"/>
              <a:t>h </a:t>
            </a:r>
            <a:r>
              <a:rPr lang="pt-BR" dirty="0"/>
              <a:t>|| </a:t>
            </a:r>
            <a:r>
              <a:rPr lang="pt-BR" i="1" dirty="0"/>
              <a:t>k, j </a:t>
            </a:r>
            <a:r>
              <a:rPr lang="pt-BR" dirty="0"/>
              <a:t>⊥ </a:t>
            </a:r>
            <a:r>
              <a:rPr lang="pt-BR" i="1" dirty="0"/>
              <a:t>h 		</a:t>
            </a:r>
            <a:r>
              <a:rPr lang="pt-BR" b="1" dirty="0"/>
              <a:t>1. </a:t>
            </a:r>
            <a:r>
              <a:rPr lang="pt-BR" dirty="0"/>
              <a:t>Given</a:t>
            </a:r>
          </a:p>
          <a:p>
            <a:r>
              <a:rPr lang="en-US" b="1" dirty="0"/>
              <a:t>2. </a:t>
            </a:r>
            <a:r>
              <a:rPr lang="en-US" i="1" dirty="0"/>
              <a:t>m</a:t>
            </a:r>
            <a:r>
              <a:rPr lang="en-US" dirty="0"/>
              <a:t>∠2 = 90° 		</a:t>
            </a:r>
            <a:r>
              <a:rPr lang="en-US" b="1" dirty="0"/>
              <a:t>2. </a:t>
            </a:r>
            <a:r>
              <a:rPr lang="en-US" dirty="0"/>
              <a:t>Definition of perpendicular lines</a:t>
            </a:r>
          </a:p>
          <a:p>
            <a:r>
              <a:rPr lang="en-US" b="1" dirty="0"/>
              <a:t>3. </a:t>
            </a:r>
            <a:r>
              <a:rPr lang="en-US" dirty="0"/>
              <a:t>∠2 ≅ ∠3 		</a:t>
            </a:r>
            <a:r>
              <a:rPr lang="en-US" b="1" dirty="0"/>
              <a:t>3. </a:t>
            </a:r>
            <a:r>
              <a:rPr lang="en-US" dirty="0"/>
              <a:t>Vertical Angles Congruence Theorem</a:t>
            </a:r>
          </a:p>
          <a:p>
            <a:r>
              <a:rPr lang="en-US" b="1" dirty="0"/>
              <a:t>4. </a:t>
            </a:r>
            <a:r>
              <a:rPr lang="en-US" dirty="0"/>
              <a:t>∠3 ≅ ∠6 		</a:t>
            </a:r>
            <a:r>
              <a:rPr lang="en-US" b="1" dirty="0"/>
              <a:t>4. </a:t>
            </a:r>
            <a:r>
              <a:rPr lang="en-US" dirty="0"/>
              <a:t>Alternate Interior Angles Theorem</a:t>
            </a:r>
          </a:p>
          <a:p>
            <a:r>
              <a:rPr lang="en-US" b="1" dirty="0"/>
              <a:t>5. </a:t>
            </a:r>
            <a:r>
              <a:rPr lang="en-US" dirty="0"/>
              <a:t>∠2 ≅ ∠6 		</a:t>
            </a:r>
            <a:r>
              <a:rPr lang="en-US" b="1" dirty="0"/>
              <a:t>5. </a:t>
            </a:r>
            <a:r>
              <a:rPr lang="en-US" dirty="0"/>
              <a:t>Transitive Property of Angle Congruence</a:t>
            </a:r>
          </a:p>
          <a:p>
            <a:r>
              <a:rPr lang="en-US" b="1" dirty="0"/>
              <a:t>6. </a:t>
            </a:r>
            <a:r>
              <a:rPr lang="en-US" i="1" dirty="0"/>
              <a:t>m</a:t>
            </a:r>
            <a:r>
              <a:rPr lang="en-US" dirty="0"/>
              <a:t>∠2 = </a:t>
            </a:r>
            <a:r>
              <a:rPr lang="en-US" i="1" dirty="0"/>
              <a:t>m</a:t>
            </a:r>
            <a:r>
              <a:rPr lang="en-US" dirty="0"/>
              <a:t>∠6 	</a:t>
            </a:r>
            <a:r>
              <a:rPr lang="en-US" b="1" dirty="0"/>
              <a:t>6. </a:t>
            </a:r>
            <a:r>
              <a:rPr lang="en-US" dirty="0"/>
              <a:t>Definition of congruent angles</a:t>
            </a:r>
          </a:p>
          <a:p>
            <a:r>
              <a:rPr lang="fr-FR" b="1" dirty="0"/>
              <a:t>7. </a:t>
            </a:r>
            <a:r>
              <a:rPr lang="fr-FR" i="1" dirty="0"/>
              <a:t>m</a:t>
            </a:r>
            <a:r>
              <a:rPr lang="fr-FR" dirty="0"/>
              <a:t>∠6 = 90° 		</a:t>
            </a:r>
            <a:r>
              <a:rPr lang="fr-FR" b="1" dirty="0"/>
              <a:t>7. </a:t>
            </a:r>
            <a:r>
              <a:rPr lang="fr-FR" dirty="0"/>
              <a:t>Substitution </a:t>
            </a:r>
            <a:r>
              <a:rPr lang="en-US" dirty="0"/>
              <a:t>Property of Equality</a:t>
            </a:r>
          </a:p>
          <a:p>
            <a:r>
              <a:rPr lang="en-US" b="1" dirty="0"/>
              <a:t>8. </a:t>
            </a:r>
            <a:r>
              <a:rPr lang="en-US" i="1" dirty="0"/>
              <a:t>j </a:t>
            </a:r>
            <a:r>
              <a:rPr lang="en-US" dirty="0"/>
              <a:t>⊥ </a:t>
            </a:r>
            <a:r>
              <a:rPr lang="en-US" i="1" dirty="0"/>
              <a:t>k 		</a:t>
            </a:r>
            <a:r>
              <a:rPr lang="en-US" b="1" dirty="0"/>
              <a:t>8. </a:t>
            </a:r>
            <a:r>
              <a:rPr lang="en-US" dirty="0"/>
              <a:t>Definition of perpendicular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33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lines perpendicular to transversal theorem</a:t>
            </a:r>
          </a:p>
          <a:p>
            <a:endParaRPr lang="en-US" dirty="0"/>
          </a:p>
          <a:p>
            <a:r>
              <a:rPr lang="en-US" dirty="0"/>
              <a:t>Yes, c || d by the lines</a:t>
            </a:r>
            <a:r>
              <a:rPr lang="en-US" baseline="0" dirty="0"/>
              <a:t> </a:t>
            </a:r>
            <a:r>
              <a:rPr lang="en-US" baseline="0" dirty="0">
                <a:sym typeface="Symbol"/>
              </a:rPr>
              <a:t> to trans theorem; b </a:t>
            </a:r>
            <a:r>
              <a:rPr lang="en-US" b="1" baseline="0" dirty="0">
                <a:sym typeface="Symbol"/>
              </a:rPr>
              <a:t> </a:t>
            </a:r>
            <a:r>
              <a:rPr lang="en-US" b="0" baseline="0" dirty="0">
                <a:sym typeface="Symbol"/>
              </a:rPr>
              <a:t>c by the </a:t>
            </a:r>
            <a:r>
              <a:rPr lang="en-US" baseline="0" dirty="0">
                <a:sym typeface="Symbol"/>
              </a:rPr>
              <a:t> trans theorem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69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844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723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902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3 + 5 = 8</a:t>
                </a:r>
              </a:p>
              <a:p>
                <a:r>
                  <a:rPr lang="en-US" dirty="0"/>
                  <a:t>Fraction of line from C to F is 3/8</a:t>
                </a:r>
              </a:p>
              <a:p>
                <a:r>
                  <a:rPr lang="en-US" dirty="0"/>
                  <a:t>Rise = -8</a:t>
                </a:r>
              </a:p>
              <a:p>
                <a:r>
                  <a:rPr lang="en-US" dirty="0"/>
                  <a:t>Run = 12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𝑓𝑟𝑎𝑐𝑡𝑖𝑜𝑛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𝑟𝑢𝑛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=−4+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𝑓𝑟𝑎𝑐𝑡𝑖𝑜𝑛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𝑟𝑖𝑠𝑒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(0.5, 2)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3 + 5 = 8</a:t>
                </a:r>
              </a:p>
              <a:p>
                <a:r>
                  <a:rPr lang="en-US" dirty="0"/>
                  <a:t>Fraction of line from C to F is 3/8</a:t>
                </a:r>
              </a:p>
              <a:p>
                <a:r>
                  <a:rPr lang="en-US" dirty="0"/>
                  <a:t>Rise = -8</a:t>
                </a:r>
              </a:p>
              <a:p>
                <a:r>
                  <a:rPr lang="en-US" dirty="0"/>
                  <a:t>Run = 12</a:t>
                </a:r>
              </a:p>
              <a:p>
                <a:r>
                  <a:rPr lang="en-US" b="0" i="0" dirty="0">
                    <a:latin typeface="Cambria Math" panose="02040503050406030204" pitchFamily="18" charset="0"/>
                  </a:rPr>
                  <a:t>𝑥=𝑥_1+𝑓𝑟𝑎𝑐𝑡𝑖𝑜𝑛·𝑟𝑢𝑛=−</a:t>
                </a:r>
                <a:r>
                  <a:rPr lang="en-US" i="0" dirty="0">
                    <a:latin typeface="Cambria Math" panose="02040503050406030204" pitchFamily="18" charset="0"/>
                  </a:rPr>
                  <a:t>4+3/8</a:t>
                </a:r>
                <a:r>
                  <a:rPr lang="en-US" b="0" i="0" dirty="0">
                    <a:latin typeface="Cambria Math" panose="02040503050406030204" pitchFamily="18" charset="0"/>
                  </a:rPr>
                  <a:t> (12)=0.5</a:t>
                </a:r>
                <a:endParaRPr lang="en-US" b="0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𝑦=𝑦_1+𝑓𝑟𝑎𝑐𝑡𝑖𝑜𝑛·𝑟𝑖𝑠𝑒=5+3/8 (−8)=2</a:t>
                </a:r>
                <a:endParaRPr lang="en-US" b="0" dirty="0"/>
              </a:p>
              <a:p>
                <a:r>
                  <a:rPr lang="en-US" dirty="0"/>
                  <a:t>(0.5, 2)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57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 1: (-4 – 8)/(2</a:t>
            </a:r>
            <a:r>
              <a:rPr lang="en-US" baseline="0" dirty="0"/>
              <a:t> – (-2)) </a:t>
            </a:r>
            <a:r>
              <a:rPr lang="en-US" baseline="0" dirty="0">
                <a:sym typeface="Wingdings" pitchFamily="2" charset="2"/>
              </a:rPr>
              <a:t> -12/4  -3</a:t>
            </a:r>
          </a:p>
          <a:p>
            <a:r>
              <a:rPr lang="en-US" baseline="0" dirty="0">
                <a:sym typeface="Wingdings" pitchFamily="2" charset="2"/>
              </a:rPr>
              <a:t>Line 2: (2 – 1)/(-2 – (-5))  1/3</a:t>
            </a:r>
          </a:p>
          <a:p>
            <a:r>
              <a:rPr lang="en-US" baseline="0" dirty="0">
                <a:sym typeface="Wingdings" pitchFamily="2" charset="2"/>
              </a:rPr>
              <a:t>Perpendicular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239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1" dirty="0"/>
                  <a:t>m</a:t>
                </a:r>
                <a:r>
                  <a:rPr lang="en-US" i="0" dirty="0"/>
                  <a:t> = 3 (parallel same slope)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1" dirty="0"/>
                  <a:t>m</a:t>
                </a:r>
                <a:r>
                  <a:rPr lang="en-US" i="0" dirty="0"/>
                  <a:t> = 3 (parallel same slope)</a:t>
                </a:r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𝑦=𝑚𝑥+𝑏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5=3(1)+𝑏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𝑏=2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𝑦=3𝑥+2</a:t>
                </a:r>
                <a:endParaRPr lang="en-US" i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𝑔𝑖𝑣𝑒𝑛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3−0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b="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i="0">
                    <a:latin typeface="Cambria Math" panose="02040503050406030204" pitchFamily="18" charset="0"/>
                  </a:rPr>
                  <a:t>𝑚_𝑔𝑖𝑣𝑒𝑛=(1−(−1))/(3−0)=2/3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𝑚_⊥=−3/2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𝑦=𝑚𝑥+𝑏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1=(−3/2)3+𝑏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1=−9/2+𝑏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11/2=𝑏</a:t>
                </a:r>
                <a:endParaRPr lang="en-US" b="0" i="1" dirty="0"/>
              </a:p>
              <a:p>
                <a:r>
                  <a:rPr lang="en-US" b="0" i="0">
                    <a:latin typeface="Cambria Math" panose="02040503050406030204" pitchFamily="18" charset="0"/>
                  </a:rPr>
                  <a:t>𝑦=−3/2 𝑥+11/2</a:t>
                </a:r>
                <a:endParaRPr lang="en-US" i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5882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Equation of Perpendicular line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−2=−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(6)+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Find intersection of two lines (substitution)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−4=−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(2, 0)</a:t>
                </a:r>
              </a:p>
              <a:p>
                <a:r>
                  <a:rPr lang="en-US" dirty="0"/>
                  <a:t>Find distance between (6, −2) and (2, 0)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0−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16+4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≈4.5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Equation of Perpendicular line</a:t>
                </a:r>
              </a:p>
              <a:p>
                <a:r>
                  <a:rPr lang="en-US" i="0">
                    <a:latin typeface="Cambria Math" panose="02040503050406030204" pitchFamily="18" charset="0"/>
                  </a:rPr>
                  <a:t>𝑚_⊥=−1/2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𝑦=𝑚𝑥+𝑏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−2=−1/2(6)+𝑏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𝑏=1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𝑦=−1/2 𝑥+1</a:t>
                </a:r>
                <a:endParaRPr lang="en-US" dirty="0"/>
              </a:p>
              <a:p>
                <a:r>
                  <a:rPr lang="en-US" dirty="0"/>
                  <a:t>Find intersection of two lines (substitution)</a:t>
                </a:r>
              </a:p>
              <a:p>
                <a:r>
                  <a:rPr lang="en-US" i="0">
                    <a:latin typeface="Cambria Math" panose="02040503050406030204" pitchFamily="18" charset="0"/>
                  </a:rPr>
                  <a:t>{█(𝑦=2𝑥−4@𝑦=−1/2 𝑥+1)┤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2𝑥−4=−1/2 𝑥+1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5/2 𝑥=5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𝑥=2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𝑦=2(2)−4=0</a:t>
                </a:r>
                <a:endParaRPr lang="en-US" dirty="0"/>
              </a:p>
              <a:p>
                <a:r>
                  <a:rPr lang="en-US" dirty="0"/>
                  <a:t>(2, 0)</a:t>
                </a:r>
              </a:p>
              <a:p>
                <a:r>
                  <a:rPr lang="en-US" dirty="0"/>
                  <a:t>Find distance between (6, −2) and (2, 0)</a:t>
                </a:r>
              </a:p>
              <a:p>
                <a:r>
                  <a:rPr lang="en-US" i="0">
                    <a:latin typeface="Cambria Math" panose="02040503050406030204" pitchFamily="18" charset="0"/>
                  </a:rPr>
                  <a:t>𝑑=√((𝑥_2−𝑥_1 )^2+(𝑦_2−𝑦_1 )^2 )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𝑑=√((2−6)^2+(0−(−2))^2 )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𝑑=√(16+4)=√20</a:t>
                </a:r>
                <a:endParaRPr lang="en-US" dirty="0"/>
              </a:p>
              <a:p>
                <a:r>
                  <a:rPr lang="en-US" i="0">
                    <a:latin typeface="Cambria Math" panose="02040503050406030204" pitchFamily="18" charset="0"/>
                  </a:rPr>
                  <a:t>𝑑=2√5≈4.5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50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AH, EH</a:t>
            </a:r>
          </a:p>
          <a:p>
            <a:endParaRPr lang="en-US" dirty="0"/>
          </a:p>
          <a:p>
            <a:r>
              <a:rPr lang="en-US" dirty="0"/>
              <a:t>GH</a:t>
            </a:r>
          </a:p>
          <a:p>
            <a:endParaRPr lang="en-US" dirty="0"/>
          </a:p>
          <a:p>
            <a:r>
              <a:rPr lang="en-US" dirty="0"/>
              <a:t>BGH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6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1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30646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504951"/>
            <a:ext cx="8421687" cy="3300532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81000" y="158115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194584" y="158115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6"/>
            <a:ext cx="4038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6"/>
            <a:ext cx="4038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083221"/>
            <a:ext cx="4041775" cy="2956323"/>
          </a:xfrm>
          <a:ln>
            <a:noFill/>
            <a:prstDash val="sysDash"/>
            <a:miter lim="800000"/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4805959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6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4805959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9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wright@andrew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Parallel and Perpendicular 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Geometry</a:t>
            </a:r>
          </a:p>
          <a:p>
            <a:r>
              <a:rPr lang="en-US" dirty="0"/>
              <a:t>Chapter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40325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Classify the pair of numbered angles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i="1" dirty="0"/>
          </a:p>
          <a:p>
            <a:r>
              <a:rPr lang="en-US" i="1" dirty="0"/>
              <a:t>125 #2, 4, 6, 8, 9, 10, 11, 12, 14, 15, 16, 20, 21, 22, 24, 28, 32, 33, 35, 36 = 20 total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719" y="1399712"/>
            <a:ext cx="4217681" cy="143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1224" y="1256952"/>
            <a:ext cx="3429000" cy="162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2839184"/>
            <a:ext cx="3486150" cy="158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CE8D5-0E93-4699-9E58-A7F09A35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4DD87-AA3D-4DE6-A2B3-1CB2CEA27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use properties of parallel lines to find angle measures.</a:t>
            </a:r>
          </a:p>
          <a:p>
            <a:r>
              <a:rPr lang="en-US" dirty="0"/>
              <a:t>• I can prove theorems about parallel lines.</a:t>
            </a:r>
          </a:p>
        </p:txBody>
      </p:sp>
    </p:spTree>
    <p:extLst>
      <p:ext uri="{BB962C8B-B14F-4D97-AF65-F5344CB8AC3E}">
        <p14:creationId xmlns:p14="http://schemas.microsoft.com/office/powerpoint/2010/main" val="1849786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Draw parallel lines on a piece of notebook paper, then draw a transversal.</a:t>
            </a:r>
          </a:p>
          <a:p>
            <a:endParaRPr lang="en-US" dirty="0"/>
          </a:p>
          <a:p>
            <a:r>
              <a:rPr lang="en-US" dirty="0"/>
              <a:t>Use the protractor to measure all the angles.</a:t>
            </a:r>
          </a:p>
          <a:p>
            <a:endParaRPr lang="en-US" dirty="0"/>
          </a:p>
          <a:p>
            <a:r>
              <a:rPr lang="en-US" dirty="0"/>
              <a:t>What types of angles are congruent? 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i="1" dirty="0">
                <a:solidFill>
                  <a:schemeClr val="hlink"/>
                </a:solidFill>
              </a:rPr>
              <a:t>corresponding, alt interior, alt exterior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 </a:t>
            </a:r>
          </a:p>
          <a:p>
            <a:r>
              <a:rPr lang="en-US" dirty="0"/>
              <a:t>How are consecutive interior angles related? 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i="1" dirty="0">
                <a:solidFill>
                  <a:schemeClr val="hlink"/>
                </a:solidFill>
              </a:rPr>
              <a:t>supplementary</a:t>
            </a:r>
            <a:r>
              <a:rPr lang="en-US" dirty="0">
                <a:solidFill>
                  <a:schemeClr val="hlink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28700"/>
            <a:ext cx="5791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Corresponding Angles Postulate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491776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|| lines are cut by trans., then the </a:t>
            </a:r>
            <a:r>
              <a:rPr lang="en-US" sz="2000" dirty="0" err="1"/>
              <a:t>corrs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996901"/>
            <a:ext cx="6096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Interior Angles 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459978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|| lines are cut by trans., then the alt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914650"/>
            <a:ext cx="617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Exterior Angles Theorem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77726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|| lines are cut by trans., then the alt ext </a:t>
            </a:r>
            <a:r>
              <a:rPr lang="en-US" sz="2000" dirty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82851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Consecutive Interior Angles Theorem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4345928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|| lines are cut by trans., then the cons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supp.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2417" y="1504950"/>
            <a:ext cx="370158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10996"/>
            <a:ext cx="5486400" cy="3394472"/>
          </a:xfrm>
        </p:spPr>
        <p:txBody>
          <a:bodyPr>
            <a:normAutofit/>
          </a:bodyPr>
          <a:lstStyle/>
          <a:p>
            <a:r>
              <a:rPr lang="en-US" dirty="0"/>
              <a:t>If m</a:t>
            </a:r>
            <a:r>
              <a:rPr lang="en-US" dirty="0">
                <a:sym typeface="Symbol"/>
              </a:rPr>
              <a:t>1 = 105°, find m4, m5, and m8.  Tell which postulate or theorem you use in each case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m3 = 68° and m8 = (2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+ 4)°, what is the value of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Prove that if 2 || lines are cut by a trans, then the ext angles on the same side of the trans are supp.</a:t>
            </a:r>
          </a:p>
          <a:p>
            <a:r>
              <a:rPr lang="en-US" sz="2000" dirty="0"/>
              <a:t>Given: </a:t>
            </a:r>
            <a:r>
              <a:rPr lang="en-US" sz="2000" i="1" dirty="0"/>
              <a:t>p</a:t>
            </a:r>
            <a:r>
              <a:rPr lang="en-US" sz="2000" dirty="0"/>
              <a:t> || </a:t>
            </a:r>
            <a:r>
              <a:rPr lang="en-US" sz="2000" i="1" dirty="0"/>
              <a:t>q</a:t>
            </a:r>
            <a:endParaRPr lang="en-US" sz="2000" i="1" dirty="0">
              <a:sym typeface="Symbol"/>
            </a:endParaRPr>
          </a:p>
          <a:p>
            <a:r>
              <a:rPr lang="en-US" sz="2000" dirty="0">
                <a:sym typeface="Symbol"/>
              </a:rPr>
              <a:t>Prove: 1 and 2 are supp.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90925" y="3913981"/>
            <a:ext cx="2571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6324600" y="1428749"/>
            <a:ext cx="2574036" cy="1394594"/>
            <a:chOff x="6324600" y="2108200"/>
            <a:chExt cx="2574036" cy="1859458"/>
          </a:xfrm>
        </p:grpSpPr>
        <p:grpSp>
          <p:nvGrpSpPr>
            <p:cNvPr id="4" name="Group 32"/>
            <p:cNvGrpSpPr/>
            <p:nvPr/>
          </p:nvGrpSpPr>
          <p:grpSpPr>
            <a:xfrm>
              <a:off x="6324600" y="2108200"/>
              <a:ext cx="2574036" cy="1859458"/>
              <a:chOff x="5562600" y="1341735"/>
              <a:chExt cx="2574036" cy="1859458"/>
            </a:xfrm>
          </p:grpSpPr>
          <p:grpSp>
            <p:nvGrpSpPr>
              <p:cNvPr id="6" name="Group 29"/>
              <p:cNvGrpSpPr/>
              <p:nvPr/>
            </p:nvGrpSpPr>
            <p:grpSpPr>
              <a:xfrm>
                <a:off x="5562600" y="1341735"/>
                <a:ext cx="2574036" cy="1859458"/>
                <a:chOff x="5562600" y="1341735"/>
                <a:chExt cx="2574036" cy="1859458"/>
              </a:xfrm>
            </p:grpSpPr>
            <p:cxnSp>
              <p:nvCxnSpPr>
                <p:cNvPr id="5" name="Straight Arrow Connector 4"/>
                <p:cNvCxnSpPr/>
                <p:nvPr/>
              </p:nvCxnSpPr>
              <p:spPr>
                <a:xfrm>
                  <a:off x="5562600" y="2057400"/>
                  <a:ext cx="2057400" cy="122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5562600" y="2667000"/>
                  <a:ext cx="2057400" cy="120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rot="5400000">
                  <a:off x="6054874" y="2169467"/>
                  <a:ext cx="1529259" cy="5341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7450836" y="1463224"/>
                  <a:ext cx="685800" cy="5334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i="1" dirty="0"/>
                    <a:t>q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428706" y="2156389"/>
                  <a:ext cx="685800" cy="5334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i="1" dirty="0"/>
                    <a:t>p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781800" y="1341735"/>
                  <a:ext cx="685800" cy="5334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ℓ</a:t>
                  </a: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6743700" y="1569898"/>
                <a:ext cx="685800" cy="533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1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324600" y="2658070"/>
                <a:ext cx="685800" cy="533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7321296" y="2736724"/>
              <a:ext cx="6858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131 #2, 4, 5, 6, 8, 10, 12, 14, 15, 18, 20, 22, 23, 24, 26, 29, 30, 32, 33, 38 = 20 total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3.2 </a:t>
            </a:r>
            <a:r>
              <a:rPr lang="en-US" b="0" dirty="0"/>
              <a:t>Parallel Lines and Transversals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405D-4A10-40BB-A3E3-BD842FF9A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3.3 </a:t>
            </a:r>
            <a:r>
              <a:rPr lang="en-US" b="0" dirty="0"/>
              <a:t>Proofs with Parallel Lines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79D24-99D1-4870-844C-DDDF01629C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use theorems to identify parallel lines.</a:t>
            </a:r>
          </a:p>
          <a:p>
            <a:r>
              <a:rPr lang="en-US" dirty="0"/>
              <a:t>• I can prove theorems about identifying parallel lines.</a:t>
            </a:r>
          </a:p>
        </p:txBody>
      </p:sp>
    </p:spTree>
    <p:extLst>
      <p:ext uri="{BB962C8B-B14F-4D97-AF65-F5344CB8AC3E}">
        <p14:creationId xmlns:p14="http://schemas.microsoft.com/office/powerpoint/2010/main" val="310417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3.3 Prove Lines are Parallel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8001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Corresponding Angles Converse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0015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lines are cut by trans. so the </a:t>
            </a:r>
            <a:r>
              <a:rPr lang="en-US" sz="2000" dirty="0" err="1"/>
              <a:t>corrs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88595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Interior Angles Converse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28600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lines are cut by trans. so the alt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9718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Exterior Angles Converse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7185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lines are cut by trans. so the alt ext </a:t>
            </a:r>
            <a:r>
              <a:rPr lang="en-US" sz="2000" dirty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065285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Consecutive Interior Angles Converse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445770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2 lines are cut by trans. so the cons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 are supp., then the lines are ||.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5334000" cy="3394472"/>
          </a:xfrm>
        </p:spPr>
        <p:txBody>
          <a:bodyPr>
            <a:normAutofit/>
          </a:bodyPr>
          <a:lstStyle/>
          <a:p>
            <a:r>
              <a:rPr lang="en-US" sz="2400" dirty="0"/>
              <a:t>Is there enough information to conclude that </a:t>
            </a:r>
            <a:r>
              <a:rPr lang="en-US" sz="2400" i="1" dirty="0"/>
              <a:t>m</a:t>
            </a:r>
            <a:r>
              <a:rPr lang="en-US" sz="2400" dirty="0"/>
              <a:t> || </a:t>
            </a:r>
            <a:r>
              <a:rPr lang="en-US" sz="2400" i="1" dirty="0"/>
              <a:t>n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Can you prove that the lines are parallel?  Explain.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Prove Lines are Parallel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2" y="742950"/>
            <a:ext cx="32718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2" y="3073611"/>
            <a:ext cx="2768895" cy="161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1325" y="3638550"/>
            <a:ext cx="2657475" cy="149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553077" y="2914650"/>
            <a:ext cx="3209925" cy="1876394"/>
            <a:chOff x="1066800" y="2590800"/>
            <a:chExt cx="3590925" cy="2209800"/>
          </a:xfrm>
        </p:grpSpPr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1371599" y="2590800"/>
              <a:ext cx="2883938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/>
                <a:t>m</a:t>
              </a:r>
              <a:r>
                <a:rPr lang="en-US" b="1" dirty="0"/>
                <a:t> </a:t>
              </a:r>
              <a:r>
                <a:rPr lang="en-US" b="1" dirty="0">
                  <a:sym typeface="Symbol"/>
                </a:rPr>
                <a:t></a:t>
              </a:r>
              <a:r>
                <a:rPr lang="en-US" b="1" dirty="0"/>
                <a:t>1 + </a:t>
              </a:r>
              <a:r>
                <a:rPr lang="en-US" b="1" i="1" dirty="0"/>
                <a:t>m</a:t>
              </a:r>
              <a:r>
                <a:rPr lang="en-US" b="1" dirty="0"/>
                <a:t> </a:t>
              </a:r>
              <a:r>
                <a:rPr lang="en-US" b="1" dirty="0">
                  <a:sym typeface="Symbol"/>
                </a:rPr>
                <a:t></a:t>
              </a:r>
              <a:r>
                <a:rPr lang="en-US" b="1" dirty="0"/>
                <a:t>2 = 180°</a:t>
              </a:r>
            </a:p>
          </p:txBody>
        </p:sp>
        <p:pic>
          <p:nvPicPr>
            <p:cNvPr id="10" name="Picture 2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6800" y="2905125"/>
              <a:ext cx="3590925" cy="18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Big Ideas Geometry</a:t>
            </a:r>
          </a:p>
          <a:p>
            <a:pPr lvl="1"/>
            <a:r>
              <a:rPr lang="en-US" i="1" dirty="0"/>
              <a:t>By Larson and Boswell</a:t>
            </a:r>
          </a:p>
          <a:p>
            <a:pPr lvl="1"/>
            <a:r>
              <a:rPr lang="en-US" i="1" dirty="0"/>
              <a:t>2022 K12 (National Geographic/Cengage)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3"/>
              </a:rPr>
              <a:t>rwright@andrews.edu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1933718"/>
          </a:xfrm>
        </p:spPr>
        <p:txBody>
          <a:bodyPr/>
          <a:lstStyle/>
          <a:p>
            <a:r>
              <a:rPr lang="en-US" dirty="0"/>
              <a:t>Paragraph proofs</a:t>
            </a:r>
          </a:p>
          <a:p>
            <a:pPr lvl="1"/>
            <a:r>
              <a:rPr lang="en-US" dirty="0"/>
              <a:t>The proof is written in sentences.  </a:t>
            </a:r>
          </a:p>
          <a:p>
            <a:pPr lvl="1"/>
            <a:r>
              <a:rPr lang="en-US" dirty="0"/>
              <a:t>Still need to have the statements and reasons.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Prove Lines are Parallel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800100"/>
            <a:ext cx="6781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Transitive Property of Parallel 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3786" y="1323320"/>
            <a:ext cx="79248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lines are parallel to the same line, then they are parallel to each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675924"/>
            <a:ext cx="4086225" cy="188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Write a paragraph proof to prove that if 2 lines are cut by a trans. so that the alt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s are , then the lines are ||.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>
                <a:sym typeface="Symbol"/>
              </a:rPr>
              <a:t>Given: 4  5</a:t>
            </a:r>
          </a:p>
          <a:p>
            <a:r>
              <a:rPr lang="en-US" sz="2400" dirty="0">
                <a:sym typeface="Symbol"/>
              </a:rPr>
              <a:t>Prove: </a:t>
            </a:r>
            <a:r>
              <a:rPr lang="en-US" sz="2400" i="1" dirty="0">
                <a:sym typeface="Symbol"/>
              </a:rPr>
              <a:t>g</a:t>
            </a:r>
            <a:r>
              <a:rPr lang="en-US" sz="2400" dirty="0">
                <a:sym typeface="Symbol"/>
              </a:rPr>
              <a:t> || </a:t>
            </a:r>
            <a:r>
              <a:rPr lang="en-US" sz="2400" i="1" dirty="0">
                <a:sym typeface="Symbol"/>
              </a:rPr>
              <a:t>h</a:t>
            </a: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Prove Lines are Parallel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6896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use the diagram at the right to prove the Alternate Exterior Angles Converse, what GIVEN and PROVE statements would you use?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138 #2, 4, 6, 10, 12, 14, 16, 20, 22, 24, 26, 28, 30, 32, 35, 39, 41, 44, 45, 49 = 20 total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Prove Lines are Parallel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6907" y="2053685"/>
            <a:ext cx="3724277" cy="197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E5C9-2BAA-49D7-B405-EEA1ECE3B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ABF2B-BA56-457F-B184-1D02FAEC4C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find the distance from a point to a line.</a:t>
            </a:r>
          </a:p>
          <a:p>
            <a:r>
              <a:rPr lang="en-US" dirty="0"/>
              <a:t>• I can prove theorems about perpendicular lines.</a:t>
            </a:r>
          </a:p>
        </p:txBody>
      </p:sp>
    </p:spTree>
    <p:extLst>
      <p:ext uri="{BB962C8B-B14F-4D97-AF65-F5344CB8AC3E}">
        <p14:creationId xmlns:p14="http://schemas.microsoft.com/office/powerpoint/2010/main" val="3212907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93485"/>
            <a:ext cx="1676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Distance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485901"/>
            <a:ext cx="76962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From point to line: length of segment from point and </a:t>
            </a:r>
            <a:r>
              <a:rPr lang="en-US" sz="2000" dirty="0">
                <a:sym typeface="Symbol"/>
              </a:rPr>
              <a:t> to line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091503"/>
            <a:ext cx="76962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Between two || lines: length of segment </a:t>
            </a:r>
            <a:r>
              <a:rPr lang="en-US" sz="2000" dirty="0">
                <a:sym typeface="Symbol"/>
              </a:rPr>
              <a:t> to both lines</a:t>
            </a:r>
            <a:endParaRPr lang="en-US" sz="20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581400" y="2228850"/>
            <a:ext cx="2971800" cy="742950"/>
            <a:chOff x="3581400" y="2971800"/>
            <a:chExt cx="2971800" cy="9906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581400" y="3960812"/>
              <a:ext cx="2971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5181600" y="2971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257006" y="2286596"/>
            <a:ext cx="230188" cy="685800"/>
            <a:chOff x="5257006" y="3048794"/>
            <a:chExt cx="230188" cy="9144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4800600" y="3505200"/>
              <a:ext cx="914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257800" y="3733800"/>
              <a:ext cx="228600" cy="15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5372100" y="3848100"/>
              <a:ext cx="228600" cy="15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429000" y="3817620"/>
            <a:ext cx="3200400" cy="937260"/>
            <a:chOff x="3429000" y="5090160"/>
            <a:chExt cx="3200400" cy="124968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3429000" y="5181600"/>
              <a:ext cx="3200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429000" y="6248400"/>
              <a:ext cx="3200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Isosceles Triangle 24"/>
            <p:cNvSpPr/>
            <p:nvPr/>
          </p:nvSpPr>
          <p:spPr>
            <a:xfrm rot="5400000">
              <a:off x="6083808" y="5102352"/>
              <a:ext cx="176784" cy="152400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/>
            <p:cNvSpPr/>
            <p:nvPr/>
          </p:nvSpPr>
          <p:spPr>
            <a:xfrm rot="5400000">
              <a:off x="6083808" y="6175248"/>
              <a:ext cx="176784" cy="152400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71206" y="3885605"/>
            <a:ext cx="230188" cy="801291"/>
            <a:chOff x="4571206" y="5180806"/>
            <a:chExt cx="230188" cy="1068388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038600" y="5715000"/>
              <a:ext cx="10668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4572000" y="6019006"/>
              <a:ext cx="229394" cy="229394"/>
              <a:chOff x="4572000" y="6019006"/>
              <a:chExt cx="229394" cy="229394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4572000" y="60190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4686300" y="61333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 flipV="1">
              <a:off x="4572000" y="5180806"/>
              <a:ext cx="229394" cy="229394"/>
              <a:chOff x="4572000" y="6019006"/>
              <a:chExt cx="229394" cy="229394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4572000" y="60190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4686300" y="61333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675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distance from point </a:t>
                </a:r>
                <a:r>
                  <a:rPr lang="en-US" i="1" dirty="0"/>
                  <a:t>A </a:t>
                </a:r>
                <a:r>
                  <a:rPr lang="en-US" dirty="0"/>
                  <a:t>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40D439-2D4B-4F67-A5FB-4A0C27309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5499" y="819150"/>
            <a:ext cx="2498501" cy="251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13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05600" y="1428750"/>
            <a:ext cx="1828800" cy="914400"/>
            <a:chOff x="6400800" y="3048000"/>
            <a:chExt cx="1828800" cy="12192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400800" y="3886200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6971506" y="3467100"/>
              <a:ext cx="8389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>
              <a:off x="7010400" y="3505200"/>
              <a:ext cx="762000" cy="7620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flipH="1">
              <a:off x="7101840" y="3611880"/>
              <a:ext cx="579120" cy="56388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D140F7C-185E-4E15-BA6F-801123EEF332}"/>
              </a:ext>
            </a:extLst>
          </p:cNvPr>
          <p:cNvSpPr txBox="1"/>
          <p:nvPr/>
        </p:nvSpPr>
        <p:spPr>
          <a:xfrm>
            <a:off x="457200" y="2543556"/>
            <a:ext cx="6781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Linear Pair Perpendicular Theorem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02A98D-6059-4574-B5DA-C4884385CC5C}"/>
              </a:ext>
            </a:extLst>
          </p:cNvPr>
          <p:cNvSpPr txBox="1"/>
          <p:nvPr/>
        </p:nvSpPr>
        <p:spPr>
          <a:xfrm>
            <a:off x="813786" y="3066776"/>
            <a:ext cx="79248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two lines intersect to form a linear pair of congruent angles, then the lines are perpendicular.</a:t>
            </a:r>
          </a:p>
        </p:txBody>
      </p:sp>
    </p:spTree>
    <p:extLst>
      <p:ext uri="{BB962C8B-B14F-4D97-AF65-F5344CB8AC3E}">
        <p14:creationId xmlns:p14="http://schemas.microsoft.com/office/powerpoint/2010/main" val="396265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93485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Perpendicular Transversal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581150"/>
            <a:ext cx="76962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If a trans. is </a:t>
            </a:r>
            <a:r>
              <a:rPr lang="en-US" sz="2400" dirty="0">
                <a:sym typeface="Symbol"/>
              </a:rPr>
              <a:t> to 1 of 2 || lines, then it is  to the other.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784937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Lines </a:t>
            </a:r>
            <a:r>
              <a:rPr lang="en-US" sz="2800" dirty="0">
                <a:sym typeface="Symbol"/>
              </a:rPr>
              <a:t> to a Transversal </a:t>
            </a:r>
            <a:r>
              <a:rPr lang="en-US" sz="2800" dirty="0"/>
              <a:t>Theorem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4272602"/>
            <a:ext cx="76962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 a plane, if 2 lines are </a:t>
            </a:r>
            <a:r>
              <a:rPr lang="en-US" sz="2400" dirty="0">
                <a:sym typeface="Symbol"/>
              </a:rPr>
              <a:t> to the same line, then they are || to each other.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019300" y="3009106"/>
            <a:ext cx="1143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248150" y="3009106"/>
            <a:ext cx="12573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76400" y="2952154"/>
            <a:ext cx="4191000" cy="119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2590800" y="2780704"/>
            <a:ext cx="229394" cy="172046"/>
            <a:chOff x="2590800" y="3505200"/>
            <a:chExt cx="229394" cy="22939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590800" y="35052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705100" y="36195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876800" y="2780704"/>
            <a:ext cx="229394" cy="172046"/>
            <a:chOff x="2590800" y="3505200"/>
            <a:chExt cx="229394" cy="229394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590800" y="35052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705100" y="36195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824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6"/>
            <a:ext cx="6627812" cy="3394472"/>
          </a:xfrm>
        </p:spPr>
        <p:txBody>
          <a:bodyPr>
            <a:normAutofit/>
          </a:bodyPr>
          <a:lstStyle/>
          <a:p>
            <a:r>
              <a:rPr lang="en-US" dirty="0"/>
              <a:t>Prove the Perpendicular Transversal Theorem using the diagram and the Alternate Interior Angles Theorem.</a:t>
            </a:r>
          </a:p>
          <a:p>
            <a:r>
              <a:rPr lang="en-US" sz="2000" dirty="0"/>
              <a:t>Given: </a:t>
            </a:r>
            <a:r>
              <a:rPr lang="en-US" sz="2000" i="1" dirty="0"/>
              <a:t>h</a:t>
            </a:r>
            <a:r>
              <a:rPr lang="en-US" sz="2000" dirty="0"/>
              <a:t> ||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</a:t>
            </a:r>
            <a:r>
              <a:rPr lang="en-US" sz="2000" dirty="0"/>
              <a:t> </a:t>
            </a:r>
            <a:r>
              <a:rPr lang="en-US" sz="2000" i="1" dirty="0"/>
              <a:t>h</a:t>
            </a:r>
            <a:endParaRPr lang="en-US" sz="2000" i="1" dirty="0">
              <a:sym typeface="Symbol"/>
            </a:endParaRPr>
          </a:p>
          <a:p>
            <a:r>
              <a:rPr lang="en-US" sz="2000" dirty="0">
                <a:sym typeface="Symbol"/>
              </a:rPr>
              <a:t>Prove: </a:t>
            </a:r>
            <a:r>
              <a:rPr lang="en-US" i="1" dirty="0"/>
              <a:t>j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</a:t>
            </a:r>
            <a:r>
              <a:rPr lang="en-US" dirty="0"/>
              <a:t> </a:t>
            </a:r>
            <a:r>
              <a:rPr lang="en-US" i="1" dirty="0"/>
              <a:t>k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284060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7263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49555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Statements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6800" y="24955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Reasons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0622B8-DC33-4CFB-B7FD-1A4520265D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748" y="366298"/>
            <a:ext cx="1944252" cy="17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b</a:t>
            </a:r>
            <a:r>
              <a:rPr lang="en-US" dirty="0"/>
              <a:t> || </a:t>
            </a:r>
            <a:r>
              <a:rPr lang="en-US" i="1" dirty="0"/>
              <a:t>a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 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?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i="1" dirty="0"/>
              <a:t>146 #2, 10, 12, 14, 16, 18, 20, 21, 24, 26, 34, 40, 42, 45, 46 = 15 total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3.4 </a:t>
            </a:r>
            <a:r>
              <a:rPr lang="en-US" b="0" dirty="0"/>
              <a:t>Proofs with Perpendicular Lines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00150"/>
            <a:ext cx="2909888" cy="270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61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CC73-5B61-4FD3-8C77-30998286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D0CF-A7F4-4675-B497-D0335719B8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identify lines and planes.</a:t>
            </a:r>
          </a:p>
          <a:p>
            <a:r>
              <a:rPr lang="en-US" dirty="0"/>
              <a:t>• I can identify parallel and perpendicular lines.</a:t>
            </a:r>
          </a:p>
          <a:p>
            <a:r>
              <a:rPr lang="en-US" dirty="0"/>
              <a:t>• I can identify pairs of angles formed by transversals.</a:t>
            </a:r>
          </a:p>
        </p:txBody>
      </p:sp>
    </p:spTree>
    <p:extLst>
      <p:ext uri="{BB962C8B-B14F-4D97-AF65-F5344CB8AC3E}">
        <p14:creationId xmlns:p14="http://schemas.microsoft.com/office/powerpoint/2010/main" val="2650140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618FE-CF1F-4ECD-939F-BCC11C78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46"/>
            <a:ext cx="83058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5CD8A-55AA-403B-B461-95B134068B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partition directed line segments using slope.</a:t>
            </a:r>
          </a:p>
          <a:p>
            <a:r>
              <a:rPr lang="en-US" dirty="0"/>
              <a:t>• I can use slopes to identify parallel and perpendicular lines.</a:t>
            </a:r>
          </a:p>
        </p:txBody>
      </p:sp>
    </p:spTree>
    <p:extLst>
      <p:ext uri="{BB962C8B-B14F-4D97-AF65-F5344CB8AC3E}">
        <p14:creationId xmlns:p14="http://schemas.microsoft.com/office/powerpoint/2010/main" val="30783865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127849-4B54-49A9-B8F1-F8AD74E6DF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10996"/>
                <a:ext cx="5881940" cy="339447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Partitioning a Directed Line Segment</a:t>
                </a:r>
              </a:p>
              <a:p>
                <a:pPr lvl="1"/>
                <a:r>
                  <a:rPr lang="en-US" dirty="0"/>
                  <a:t>Segment from </a:t>
                </a:r>
                <a:r>
                  <a:rPr lang="en-US" i="1" dirty="0"/>
                  <a:t>A</a:t>
                </a:r>
                <a:r>
                  <a:rPr lang="en-US" dirty="0"/>
                  <a:t> to </a:t>
                </a:r>
                <a:r>
                  <a:rPr lang="en-US" i="1" dirty="0"/>
                  <a:t>B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Want the ratio of </a:t>
                </a:r>
                <a:r>
                  <a:rPr lang="en-US" i="1" dirty="0"/>
                  <a:t>AP</a:t>
                </a:r>
                <a:r>
                  <a:rPr lang="en-US" dirty="0"/>
                  <a:t> to </a:t>
                </a:r>
                <a:r>
                  <a:rPr lang="en-US" i="1" dirty="0"/>
                  <a:t>PB</a:t>
                </a:r>
                <a:r>
                  <a:rPr lang="en-US" dirty="0"/>
                  <a:t> to be something like 3 to 2</a:t>
                </a:r>
              </a:p>
              <a:p>
                <a:pPr lvl="1"/>
                <a:r>
                  <a:rPr lang="en-US" dirty="0"/>
                  <a:t>That means there are 3 + 2 = 5 pieces</a:t>
                </a:r>
              </a:p>
              <a:p>
                <a:pPr lvl="1"/>
                <a:r>
                  <a:rPr lang="en-US" dirty="0"/>
                  <a:t>Point </a:t>
                </a:r>
                <a:r>
                  <a:rPr lang="en-US" i="1" dirty="0"/>
                  <a:t>P</a:t>
                </a:r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 of the way from </a:t>
                </a:r>
                <a:r>
                  <a:rPr lang="en-US" i="1" dirty="0"/>
                  <a:t>A</a:t>
                </a:r>
                <a:endParaRPr lang="en-US" dirty="0"/>
              </a:p>
              <a:p>
                <a:pPr lvl="1"/>
                <a:r>
                  <a:rPr lang="en-US" dirty="0"/>
                  <a:t>Find the rise and run</a:t>
                </a:r>
              </a:p>
              <a:p>
                <a:pPr lvl="1"/>
                <a:r>
                  <a:rPr lang="en-US" dirty="0"/>
                  <a:t>Multiply the rise and run by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 and add to point A</a:t>
                </a:r>
              </a:p>
              <a:p>
                <a:pPr lvl="1"/>
                <a:r>
                  <a:rPr lang="en-US" dirty="0"/>
                  <a:t>The result is the coordinates of </a:t>
                </a:r>
                <a:r>
                  <a:rPr lang="en-US" i="1" dirty="0"/>
                  <a:t>P</a:t>
                </a:r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E127849-4B54-49A9-B8F1-F8AD74E6DF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10996"/>
                <a:ext cx="5881940" cy="3394472"/>
              </a:xfrm>
              <a:blipFill>
                <a:blip r:embed="rId3"/>
                <a:stretch>
                  <a:fillRect t="-2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437EBF4-CCE7-4D84-B54F-D93DC158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9B4382-10AC-4388-81E6-DD1C55C809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140" y="1504950"/>
            <a:ext cx="2814004" cy="309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1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E0C92C-4579-47A1-B6A6-474975AC8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0996"/>
            <a:ext cx="4114800" cy="3394472"/>
          </a:xfrm>
        </p:spPr>
        <p:txBody>
          <a:bodyPr/>
          <a:lstStyle/>
          <a:p>
            <a:r>
              <a:rPr lang="en-US" dirty="0"/>
              <a:t>Find the coordinates of point </a:t>
            </a:r>
            <a:r>
              <a:rPr lang="en-US" i="1" dirty="0"/>
              <a:t>F </a:t>
            </a:r>
            <a:r>
              <a:rPr lang="en-US" dirty="0"/>
              <a:t>along the directed line segment </a:t>
            </a:r>
            <a:r>
              <a:rPr lang="en-US" i="1" dirty="0"/>
              <a:t>CD </a:t>
            </a:r>
            <a:r>
              <a:rPr lang="en-US" dirty="0"/>
              <a:t>so that the ratio of </a:t>
            </a:r>
            <a:r>
              <a:rPr lang="en-US" i="1" dirty="0"/>
              <a:t>CF </a:t>
            </a:r>
            <a:r>
              <a:rPr lang="en-US" dirty="0"/>
              <a:t>to </a:t>
            </a:r>
            <a:r>
              <a:rPr lang="en-US" i="1" dirty="0"/>
              <a:t>FD </a:t>
            </a:r>
            <a:r>
              <a:rPr lang="en-US" dirty="0"/>
              <a:t>is 3 to 5.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C956E6-DE62-4EBF-BE74-51A1C093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F347-A539-414F-915D-7510FC93A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129792"/>
            <a:ext cx="3352800" cy="304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93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Slope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rise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run</m:t>
                        </m:r>
                      </m:den>
                    </m:f>
                  </m:oMath>
                </a14:m>
                <a:endParaRPr lang="en-US" b="0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𝑚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Content Placeholder 1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4343400" y="1429346"/>
            <a:ext cx="4267200" cy="2743200"/>
            <a:chOff x="4343400" y="1905794"/>
            <a:chExt cx="4267200" cy="3657600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3276600" y="3733800"/>
              <a:ext cx="365760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43400" y="5181600"/>
              <a:ext cx="426720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4724400" y="1828800"/>
            <a:ext cx="3505200" cy="17145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7"/>
          <p:cNvGrpSpPr/>
          <p:nvPr/>
        </p:nvGrpSpPr>
        <p:grpSpPr>
          <a:xfrm>
            <a:off x="5562600" y="1943100"/>
            <a:ext cx="2209800" cy="1455181"/>
            <a:chOff x="5562600" y="2590800"/>
            <a:chExt cx="2209800" cy="1940241"/>
          </a:xfrm>
        </p:grpSpPr>
        <p:sp>
          <p:nvSpPr>
            <p:cNvPr id="12" name="Oval 11"/>
            <p:cNvSpPr/>
            <p:nvPr/>
          </p:nvSpPr>
          <p:spPr>
            <a:xfrm>
              <a:off x="5791200" y="3962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543800" y="2819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81800" y="2590800"/>
              <a:ext cx="990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(</a:t>
              </a:r>
              <a:r>
                <a:rPr lang="en-US" i="1" dirty="0"/>
                <a:t>x</a:t>
              </a:r>
              <a:r>
                <a:rPr lang="en-US" baseline="-25000" dirty="0"/>
                <a:t>2</a:t>
              </a:r>
              <a:r>
                <a:rPr lang="en-US" dirty="0"/>
                <a:t>, </a:t>
              </a:r>
              <a:r>
                <a:rPr lang="en-US" i="1" dirty="0"/>
                <a:t>y</a:t>
              </a:r>
              <a:r>
                <a:rPr lang="en-US" baseline="-25000" dirty="0"/>
                <a:t>2</a:t>
              </a:r>
              <a:r>
                <a:rPr lang="en-US" dirty="0"/>
                <a:t>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4038599"/>
              <a:ext cx="990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(</a:t>
              </a:r>
              <a:r>
                <a:rPr lang="en-US" i="1" dirty="0"/>
                <a:t>x</a:t>
              </a:r>
              <a:r>
                <a:rPr lang="en-US" baseline="-25000" dirty="0"/>
                <a:t>1</a:t>
              </a:r>
              <a:r>
                <a:rPr lang="en-US" dirty="0"/>
                <a:t>, </a:t>
              </a:r>
              <a:r>
                <a:rPr lang="en-US" i="1" dirty="0"/>
                <a:t>y</a:t>
              </a:r>
              <a:r>
                <a:rPr lang="en-US" baseline="-25000" dirty="0"/>
                <a:t>1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8" name="Group 50"/>
          <p:cNvGrpSpPr/>
          <p:nvPr/>
        </p:nvGrpSpPr>
        <p:grpSpPr>
          <a:xfrm>
            <a:off x="5842000" y="2971799"/>
            <a:ext cx="1752600" cy="369332"/>
            <a:chOff x="5842000" y="3962400"/>
            <a:chExt cx="1752600" cy="492442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842000" y="4000500"/>
              <a:ext cx="1752600" cy="1588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553200" y="3962400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run</a:t>
              </a:r>
            </a:p>
          </p:txBody>
        </p:sp>
      </p:grpSp>
      <p:grpSp>
        <p:nvGrpSpPr>
          <p:cNvPr id="10" name="Group 51"/>
          <p:cNvGrpSpPr/>
          <p:nvPr/>
        </p:nvGrpSpPr>
        <p:grpSpPr>
          <a:xfrm>
            <a:off x="7581900" y="2152650"/>
            <a:ext cx="647700" cy="848882"/>
            <a:chOff x="7581900" y="2870200"/>
            <a:chExt cx="647700" cy="1131842"/>
          </a:xfrm>
        </p:grpSpPr>
        <p:cxnSp>
          <p:nvCxnSpPr>
            <p:cNvPr id="22" name="Straight Connector 21"/>
            <p:cNvCxnSpPr/>
            <p:nvPr/>
          </p:nvCxnSpPr>
          <p:spPr>
            <a:xfrm rot="16200000" flipH="1">
              <a:off x="7023146" y="3428954"/>
              <a:ext cx="1131842" cy="14334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7620000" y="33644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rise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719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Positive Slope</a:t>
            </a:r>
          </a:p>
          <a:p>
            <a:pPr lvl="1"/>
            <a:r>
              <a:rPr lang="en-US" dirty="0"/>
              <a:t>Rises</a:t>
            </a:r>
          </a:p>
          <a:p>
            <a:pPr lvl="1"/>
            <a:endParaRPr lang="en-US" dirty="0"/>
          </a:p>
          <a:p>
            <a:r>
              <a:rPr lang="en-US" dirty="0"/>
              <a:t>Zero Slope</a:t>
            </a:r>
          </a:p>
          <a:p>
            <a:pPr lvl="1"/>
            <a:r>
              <a:rPr lang="en-US" dirty="0"/>
              <a:t>Horizontal </a:t>
            </a:r>
          </a:p>
          <a:p>
            <a:endParaRPr lang="en-US" dirty="0"/>
          </a:p>
          <a:p>
            <a:r>
              <a:rPr lang="en-US" dirty="0"/>
              <a:t>Negative Slope</a:t>
            </a:r>
          </a:p>
          <a:p>
            <a:pPr lvl="1"/>
            <a:r>
              <a:rPr lang="en-US" dirty="0"/>
              <a:t>Falls</a:t>
            </a:r>
          </a:p>
          <a:p>
            <a:pPr lvl="1"/>
            <a:endParaRPr lang="en-US" dirty="0"/>
          </a:p>
          <a:p>
            <a:r>
              <a:rPr lang="en-US" dirty="0"/>
              <a:t>No Slope (Undefined)</a:t>
            </a:r>
          </a:p>
          <a:p>
            <a:pPr lvl="1"/>
            <a:r>
              <a:rPr lang="en-US" dirty="0"/>
              <a:t>Vertical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419600" y="2343150"/>
            <a:ext cx="1066800" cy="742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6400" y="2343150"/>
            <a:ext cx="1066800" cy="11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53200" y="2343150"/>
            <a:ext cx="1066800" cy="742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7105650" y="3600252"/>
            <a:ext cx="10287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9"/>
          <p:cNvGrpSpPr/>
          <p:nvPr/>
        </p:nvGrpSpPr>
        <p:grpSpPr>
          <a:xfrm>
            <a:off x="3429000" y="1657350"/>
            <a:ext cx="762000" cy="1314450"/>
            <a:chOff x="8077200" y="4495800"/>
            <a:chExt cx="762000" cy="1752600"/>
          </a:xfrm>
        </p:grpSpPr>
        <p:sp>
          <p:nvSpPr>
            <p:cNvPr id="31" name="Smiley Face 30"/>
            <p:cNvSpPr/>
            <p:nvPr/>
          </p:nvSpPr>
          <p:spPr>
            <a:xfrm>
              <a:off x="8077200" y="4495800"/>
              <a:ext cx="685800" cy="685800"/>
            </a:xfrm>
            <a:prstGeom prst="smileyFace">
              <a:avLst>
                <a:gd name="adj" fmla="val 4653"/>
              </a:avLst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5400000">
              <a:off x="8058150" y="5505450"/>
              <a:ext cx="685800" cy="381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8343900" y="5905500"/>
              <a:ext cx="381000" cy="3048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8077200" y="5943600"/>
              <a:ext cx="381000" cy="2286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53400" y="5486400"/>
              <a:ext cx="685800" cy="1588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6" name="Group 41"/>
          <p:cNvGrpSpPr/>
          <p:nvPr/>
        </p:nvGrpSpPr>
        <p:grpSpPr>
          <a:xfrm>
            <a:off x="8076406" y="2914650"/>
            <a:ext cx="686594" cy="400646"/>
            <a:chOff x="8076406" y="3886200"/>
            <a:chExt cx="686594" cy="534194"/>
          </a:xfrm>
        </p:grpSpPr>
        <p:cxnSp>
          <p:nvCxnSpPr>
            <p:cNvPr id="38" name="Straight Connector 37"/>
            <p:cNvCxnSpPr/>
            <p:nvPr/>
          </p:nvCxnSpPr>
          <p:spPr>
            <a:xfrm rot="5400000">
              <a:off x="7848600" y="4191000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533606" y="4190206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8228806" y="4114006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4800600" y="4171951"/>
            <a:ext cx="289560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There’s </a:t>
            </a:r>
            <a:r>
              <a:rPr lang="en-US" sz="2400" b="1" u="sng" dirty="0"/>
              <a:t>No Slope</a:t>
            </a:r>
            <a:r>
              <a:rPr lang="en-US" sz="2400" dirty="0"/>
              <a:t> to stand on.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00600" y="26860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233980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705600" y="26289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–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086600" y="348615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3.46821E-6 C 0.00156 -0.00047 0.00989 -0.00278 0.0118 -0.0044 C 0.01805 -0.00995 0.021 -0.01711 0.02881 -0.02012 C 0.03715 -0.02775 0.04565 -0.03538 0.05416 -0.04278 C 0.06735 -0.05411 0.05173 -0.04625 0.0644 -0.0518 C 0.06926 -0.05642 0.07048 -0.05665 0.07447 -0.06313 C 0.07586 -0.06521 0.07638 -0.06821 0.07794 -0.06983 C 0.08124 -0.0733 0.0861 -0.07376 0.08975 -0.07677 C 0.10381 -0.0881 0.09513 -0.0837 0.10503 -0.08786 C 0.11249 -0.09457 0.12083 -0.0985 0.12881 -0.10382 " pathEditMode="relative" ptsTypes="fffffffffA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882 -0.10382 C 0.1757 -0.11815 0.22274 -0.11584 0.27118 -0.11723 C 0.27726 -0.12 0.27448 -0.11954 0.27969 -0.11954 " pathEditMode="relative" ptsTypes="ffA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68 -0.11954 C 0.28385 -0.11468 0.28854 -0.11098 0.29253 -0.1059 C 0.29809 -0.09896 0.30277 -0.0904 0.30816 -0.08324 C 0.32274 -0.06335 0.30052 -0.08925 0.31718 -0.07214 C 0.31979 -0.06936 0.325 -0.06312 0.325 -0.06289 C 0.32864 -0.05341 0.33472 -0.05087 0.34062 -0.04486 C 0.34826 -0.03676 0.35521 -0.0252 0.36389 -0.02012 C 0.36927 -0.00555 0.36302 -0.01942 0.37031 -0.0111 C 0.37482 -0.00601 0.37673 -0.00069 0.38194 0.00254 C 0.39045 0.02381 0.40972 0.03769 0.42222 0.05202 C 0.42291 0.05434 0.42343 0.05734 0.42465 0.05896 C 0.42569 0.06058 0.42743 0.06035 0.42864 0.06104 C 0.43211 0.06289 0.43767 0.06798 0.44166 0.06798 " pathEditMode="relative" rAng="0" ptsTypes="ffffffffffffA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0.06798 C 0.58333 0.17965 0.48958 0.0911 0.48958 0.33434 " pathEditMode="relative" rAng="0" ptsTypes="f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133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1" grpId="0" animBg="1"/>
      <p:bldP spid="43" grpId="0"/>
      <p:bldP spid="44" grpId="0"/>
      <p:bldP spid="45" grpId="0"/>
      <p:bldP spid="4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862652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Slopes of Parallel Lines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302984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In a coordinate plane, 2 </a:t>
            </a:r>
            <a:r>
              <a:rPr lang="en-US" sz="2000" dirty="0" err="1"/>
              <a:t>nonvertical</a:t>
            </a:r>
            <a:r>
              <a:rPr lang="en-US" sz="2000" dirty="0"/>
              <a:t> lines are parallel </a:t>
            </a:r>
            <a:r>
              <a:rPr lang="en-US" sz="2000" dirty="0" err="1"/>
              <a:t>iff</a:t>
            </a:r>
            <a:r>
              <a:rPr lang="en-US" sz="2000" dirty="0"/>
              <a:t> they have the same slope.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926231"/>
            <a:ext cx="79248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And, any 2 vertical lines are parallel.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32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Slopes of Perpendicular Lines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183532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In a coordinate plane, 2 </a:t>
            </a:r>
            <a:r>
              <a:rPr lang="en-US" sz="2000" dirty="0" err="1"/>
              <a:t>nonvertical</a:t>
            </a:r>
            <a:r>
              <a:rPr lang="en-US" sz="2000" dirty="0"/>
              <a:t> lines are perpendicular </a:t>
            </a:r>
            <a:r>
              <a:rPr lang="en-US" sz="2000" dirty="0" err="1"/>
              <a:t>iff</a:t>
            </a:r>
            <a:r>
              <a:rPr lang="en-US" sz="2000" dirty="0"/>
              <a:t> the products of their slopes is -1.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806779"/>
            <a:ext cx="79248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Or, Slopes are negative reciprocals.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4149680"/>
            <a:ext cx="79248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And, horizontal lines are perpendicular to vertical lines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2269131"/>
            <a:ext cx="7924800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i="1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2; </a:t>
            </a:r>
            <a:r>
              <a:rPr lang="en-US" sz="2000" i="1" dirty="0"/>
              <a:t>m</a:t>
            </a:r>
            <a:r>
              <a:rPr lang="en-US" sz="2000" baseline="-25000" dirty="0"/>
              <a:t>2</a:t>
            </a:r>
            <a:r>
              <a:rPr lang="en-US" sz="2000" dirty="0"/>
              <a:t> =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4549790"/>
            <a:ext cx="7924800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i="1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2; </a:t>
            </a:r>
            <a:r>
              <a:rPr lang="en-US" sz="2000" i="1" dirty="0"/>
              <a:t>m</a:t>
            </a:r>
            <a:r>
              <a:rPr lang="en-US" sz="2000" baseline="-25000" dirty="0"/>
              <a:t>2</a:t>
            </a:r>
            <a:r>
              <a:rPr lang="en-US" sz="2000" dirty="0"/>
              <a:t> = -½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975354"/>
          </a:xfrm>
        </p:spPr>
        <p:txBody>
          <a:bodyPr>
            <a:normAutofit/>
          </a:bodyPr>
          <a:lstStyle/>
          <a:p>
            <a:r>
              <a:rPr lang="en-US" dirty="0"/>
              <a:t>Tell whether the lines are </a:t>
            </a:r>
            <a:r>
              <a:rPr lang="en-US" i="1" dirty="0"/>
              <a:t>parallel</a:t>
            </a:r>
            <a:r>
              <a:rPr lang="en-US" dirty="0"/>
              <a:t>, </a:t>
            </a:r>
            <a:r>
              <a:rPr lang="en-US" i="1" dirty="0"/>
              <a:t>perpendicular</a:t>
            </a:r>
            <a:r>
              <a:rPr lang="en-US" dirty="0"/>
              <a:t>, or </a:t>
            </a:r>
            <a:r>
              <a:rPr lang="en-US" i="1" dirty="0"/>
              <a:t>neither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Line 1: through (</a:t>
            </a:r>
            <a:r>
              <a:rPr lang="en-US" dirty="0">
                <a:solidFill>
                  <a:srgbClr val="010000"/>
                </a:solidFill>
              </a:rPr>
              <a:t>–</a:t>
            </a:r>
            <a:r>
              <a:rPr lang="en-US" dirty="0"/>
              <a:t>2, 8) and (2, </a:t>
            </a:r>
            <a:r>
              <a:rPr lang="en-US" dirty="0">
                <a:solidFill>
                  <a:srgbClr val="010000"/>
                </a:solidFill>
              </a:rPr>
              <a:t>–</a:t>
            </a:r>
            <a:r>
              <a:rPr lang="en-US" dirty="0"/>
              <a:t>4)</a:t>
            </a:r>
          </a:p>
          <a:p>
            <a:pPr lvl="1"/>
            <a:r>
              <a:rPr lang="en-US" dirty="0"/>
              <a:t>Line 2: through (</a:t>
            </a:r>
            <a:r>
              <a:rPr lang="en-US" dirty="0">
                <a:solidFill>
                  <a:srgbClr val="010000"/>
                </a:solidFill>
              </a:rPr>
              <a:t>–</a:t>
            </a:r>
            <a:r>
              <a:rPr lang="en-US" dirty="0"/>
              <a:t>5, 1) and (</a:t>
            </a:r>
            <a:r>
              <a:rPr lang="en-US" dirty="0">
                <a:solidFill>
                  <a:srgbClr val="010000"/>
                </a:solidFill>
              </a:rPr>
              <a:t>–</a:t>
            </a:r>
            <a:r>
              <a:rPr lang="en-US" dirty="0"/>
              <a:t>2, 2)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154 #1, 2, 3, 4, 5, 6, 7, 8, 9, 10, 53, 54, 57 = 13 total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3.5A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618FE-CF1F-4ECD-939F-BCC11C78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646"/>
            <a:ext cx="83058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5CD8A-55AA-403B-B461-95B134068B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Objectives: By the end of the lesson,</a:t>
            </a:r>
          </a:p>
          <a:p>
            <a:r>
              <a:rPr lang="en-US" dirty="0"/>
              <a:t>• I can write equations of parallel and perpendicular lines.</a:t>
            </a:r>
          </a:p>
          <a:p>
            <a:r>
              <a:rPr lang="en-US" dirty="0"/>
              <a:t>• I </a:t>
            </a:r>
            <a:r>
              <a:rPr lang="en-US"/>
              <a:t>can find </a:t>
            </a:r>
            <a:r>
              <a:rPr lang="en-US" dirty="0"/>
              <a:t>the distance from a point to a line.</a:t>
            </a:r>
          </a:p>
        </p:txBody>
      </p:sp>
    </p:spTree>
    <p:extLst>
      <p:ext uri="{BB962C8B-B14F-4D97-AF65-F5344CB8AC3E}">
        <p14:creationId xmlns:p14="http://schemas.microsoft.com/office/powerpoint/2010/main" val="2130380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670554"/>
          </a:xfrm>
        </p:spPr>
        <p:txBody>
          <a:bodyPr>
            <a:normAutofit/>
          </a:bodyPr>
          <a:lstStyle/>
          <a:p>
            <a:r>
              <a:rPr lang="en-US" dirty="0"/>
              <a:t>Slope-intercept form of a line</a:t>
            </a:r>
          </a:p>
          <a:p>
            <a:pPr lvl="1"/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mx</a:t>
            </a:r>
            <a:r>
              <a:rPr lang="en-US" dirty="0"/>
              <a:t> + </a:t>
            </a:r>
            <a:r>
              <a:rPr lang="en-US" i="1" dirty="0"/>
              <a:t>b</a:t>
            </a:r>
          </a:p>
          <a:p>
            <a:pPr lvl="2"/>
            <a:r>
              <a:rPr lang="en-US" i="1" dirty="0"/>
              <a:t>m</a:t>
            </a:r>
            <a:r>
              <a:rPr lang="en-US" dirty="0"/>
              <a:t> = slope</a:t>
            </a:r>
          </a:p>
          <a:p>
            <a:pPr lvl="2"/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dirty="0"/>
              <a:t>-intercept</a:t>
            </a:r>
          </a:p>
          <a:p>
            <a:r>
              <a:rPr lang="en-US" dirty="0"/>
              <a:t>To write equations of lines using slope-intercept form</a:t>
            </a:r>
          </a:p>
          <a:p>
            <a:pPr lvl="1"/>
            <a:r>
              <a:rPr lang="en-US" dirty="0"/>
              <a:t>Find the slope</a:t>
            </a:r>
          </a:p>
          <a:p>
            <a:pPr lvl="1"/>
            <a:r>
              <a:rPr lang="en-US" dirty="0"/>
              <a:t>Find the </a:t>
            </a:r>
            <a:r>
              <a:rPr lang="en-US" i="1" dirty="0"/>
              <a:t>y</a:t>
            </a:r>
            <a:r>
              <a:rPr lang="en-US" dirty="0"/>
              <a:t>-intercept</a:t>
            </a:r>
          </a:p>
          <a:p>
            <a:pPr lvl="2"/>
            <a:r>
              <a:rPr lang="en-US" dirty="0"/>
              <a:t>It is given or,</a:t>
            </a:r>
          </a:p>
          <a:p>
            <a:pPr lvl="2"/>
            <a:r>
              <a:rPr lang="en-US" dirty="0"/>
              <a:t>Plug the slope and a point into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mx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 and solve for </a:t>
            </a:r>
            <a:r>
              <a:rPr lang="en-US" i="1" dirty="0"/>
              <a:t>b</a:t>
            </a:r>
          </a:p>
          <a:p>
            <a:pPr lvl="1"/>
            <a:r>
              <a:rPr lang="en-US" dirty="0"/>
              <a:t>Write the equation of the line by plugging in </a:t>
            </a:r>
            <a:r>
              <a:rPr lang="en-US" i="1" dirty="0"/>
              <a:t>m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into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/>
              <a:t>mx</a:t>
            </a:r>
            <a:r>
              <a:rPr lang="en-US" dirty="0"/>
              <a:t> + </a:t>
            </a:r>
            <a:r>
              <a:rPr lang="en-US" i="1" dirty="0"/>
              <a:t>b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equation of the line that passes through (1, 5) and is parallel to the line with the equation </a:t>
            </a:r>
            <a:r>
              <a:rPr lang="en-US" i="1" dirty="0"/>
              <a:t>y</a:t>
            </a:r>
            <a:r>
              <a:rPr lang="en-US" dirty="0"/>
              <a:t> = 3</a:t>
            </a:r>
            <a:r>
              <a:rPr lang="en-US" i="1" dirty="0"/>
              <a:t>x</a:t>
            </a:r>
            <a:r>
              <a:rPr lang="en-US" dirty="0"/>
              <a:t> – 5.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Parallel Lines      ||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60014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Lines that do NOT intersect and are coplanar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2019240"/>
            <a:ext cx="7620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Lines go in the same direction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715000" y="800100"/>
            <a:ext cx="2819400" cy="685800"/>
            <a:chOff x="5715000" y="1066800"/>
            <a:chExt cx="2819400" cy="91440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5715000" y="1066800"/>
              <a:ext cx="2743200" cy="6096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791200" y="1371600"/>
              <a:ext cx="2743200" cy="6096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57200" y="26289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Skew Lines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308604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Lines that do NOT intersect and are on different planes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486150"/>
            <a:ext cx="7620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Lines go in different directions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114800" y="3943946"/>
            <a:ext cx="2362200" cy="1199554"/>
            <a:chOff x="4114800" y="5258594"/>
            <a:chExt cx="2362200" cy="1599406"/>
          </a:xfrm>
        </p:grpSpPr>
        <p:grpSp>
          <p:nvGrpSpPr>
            <p:cNvPr id="29" name="Group 28"/>
            <p:cNvGrpSpPr/>
            <p:nvPr/>
          </p:nvGrpSpPr>
          <p:grpSpPr>
            <a:xfrm>
              <a:off x="4114800" y="5258594"/>
              <a:ext cx="2362200" cy="1599406"/>
              <a:chOff x="4114800" y="5258594"/>
              <a:chExt cx="2362200" cy="1599406"/>
            </a:xfrm>
          </p:grpSpPr>
          <p:sp>
            <p:nvSpPr>
              <p:cNvPr id="14" name="Parallelogram 13"/>
              <p:cNvSpPr/>
              <p:nvPr/>
            </p:nvSpPr>
            <p:spPr>
              <a:xfrm>
                <a:off x="4114800" y="5562600"/>
                <a:ext cx="2362200" cy="914400"/>
              </a:xfrm>
              <a:prstGeom prst="parallelogram">
                <a:avLst>
                  <a:gd name="adj" fmla="val 6209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V="1">
                <a:off x="4419600" y="5867400"/>
                <a:ext cx="1600200" cy="457200"/>
              </a:xfrm>
              <a:prstGeom prst="straightConnector1">
                <a:avLst/>
              </a:prstGeom>
              <a:ln cmpd="sng"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5400000" flipH="1" flipV="1">
                <a:off x="4572794" y="5562600"/>
                <a:ext cx="609600" cy="1588"/>
              </a:xfrm>
              <a:prstGeom prst="straightConnector1">
                <a:avLst/>
              </a:prstGeom>
              <a:ln cmpd="sng"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4571206" y="6172200"/>
                <a:ext cx="610394" cy="794"/>
              </a:xfrm>
              <a:prstGeom prst="line">
                <a:avLst/>
              </a:prstGeom>
              <a:ln cmpd="sng"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5400000" flipH="1" flipV="1">
                <a:off x="4687094" y="6667500"/>
                <a:ext cx="380206" cy="794"/>
              </a:xfrm>
              <a:prstGeom prst="straightConnector1">
                <a:avLst/>
              </a:prstGeom>
              <a:ln cmpd="sng">
                <a:headEnd type="arrow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Oval 30"/>
            <p:cNvSpPr/>
            <p:nvPr/>
          </p:nvSpPr>
          <p:spPr>
            <a:xfrm>
              <a:off x="4831080" y="580644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  <p:bldP spid="12" grpId="0" animBg="1"/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an equation of the line perpendicular to the line in the graph and passing through (3, 1).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581150"/>
            <a:ext cx="3200400" cy="22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D4AFE6-453A-4346-BF93-E1922D54F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distance from a point to a line</a:t>
            </a:r>
          </a:p>
          <a:p>
            <a:pPr lvl="1"/>
            <a:r>
              <a:rPr lang="en-US" dirty="0"/>
              <a:t>Find the equation of the line perpendicular to the given line and passing through the point.</a:t>
            </a:r>
          </a:p>
          <a:p>
            <a:pPr lvl="1"/>
            <a:r>
              <a:rPr lang="en-US" dirty="0"/>
              <a:t>Use a graph or system of equations to find where the lines intersect.</a:t>
            </a:r>
          </a:p>
          <a:p>
            <a:pPr lvl="1"/>
            <a:r>
              <a:rPr lang="en-US" dirty="0"/>
              <a:t>Find the distance between the given point and the point of intersection.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2F3769-E1A3-4A17-BFD3-B61F4D0EE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7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F3D788-041C-4AAC-9417-7FF6F8DBB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4032504"/>
          </a:xfrm>
        </p:spPr>
        <p:txBody>
          <a:bodyPr>
            <a:normAutofit/>
          </a:bodyPr>
          <a:lstStyle/>
          <a:p>
            <a:r>
              <a:rPr lang="en-US" dirty="0"/>
              <a:t>Find the distance from the point (6, −2) to the line </a:t>
            </a:r>
            <a:r>
              <a:rPr lang="en-US" i="1" dirty="0"/>
              <a:t>y </a:t>
            </a:r>
            <a:r>
              <a:rPr lang="en-US" dirty="0"/>
              <a:t>= 2</a:t>
            </a:r>
            <a:r>
              <a:rPr lang="en-US" i="1" dirty="0"/>
              <a:t>x </a:t>
            </a:r>
            <a:r>
              <a:rPr lang="en-US" dirty="0"/>
              <a:t>− 4.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154 #12, 14, 16, 18, 20, 22</a:t>
            </a:r>
            <a:r>
              <a:rPr lang="en-US" i="1"/>
              <a:t>, 24, </a:t>
            </a:r>
            <a:r>
              <a:rPr lang="en-US" i="1" dirty="0"/>
              <a:t>36, 38, 46, 62, 64 = 12 total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62EF82-B749-4058-B1A2-524CB872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3.5B </a:t>
            </a:r>
            <a:r>
              <a:rPr lang="en-US" b="0" dirty="0"/>
              <a:t>Equations of Parallel and</a:t>
            </a:r>
            <a:br>
              <a:rPr lang="en-US" b="0" dirty="0"/>
            </a:br>
            <a:r>
              <a:rPr lang="en-US" b="0" dirty="0"/>
              <a:t>Perpendicular Lines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65090F-78B8-47C5-B192-8F97F2152A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415922"/>
            <a:ext cx="3124200" cy="312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94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10996"/>
                <a:ext cx="4800600" cy="339447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Name the lines through point </a:t>
                </a:r>
                <a:r>
                  <a:rPr lang="en-US" i="1" dirty="0"/>
                  <a:t>H</a:t>
                </a:r>
                <a:r>
                  <a:rPr lang="en-US" dirty="0"/>
                  <a:t> that appear skew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𝐶𝐷</m:t>
                        </m:r>
                      </m:e>
                    </m:acc>
                  </m:oMath>
                </a14:m>
                <a:endParaRPr lang="en-US" i="1" dirty="0"/>
              </a:p>
              <a:p>
                <a:endParaRPr lang="en-US" i="1" dirty="0"/>
              </a:p>
              <a:p>
                <a:r>
                  <a:rPr lang="en-US" dirty="0"/>
                  <a:t>Name the lines containing point </a:t>
                </a:r>
                <a:r>
                  <a:rPr lang="en-US" i="1" dirty="0"/>
                  <a:t>H</a:t>
                </a:r>
                <a:r>
                  <a:rPr lang="en-US" dirty="0"/>
                  <a:t> that appear parallel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𝐶𝐷</m:t>
                        </m:r>
                      </m:e>
                    </m:ac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Name a plane that is parallel to plane </a:t>
                </a:r>
                <a:r>
                  <a:rPr lang="en-US" i="1" dirty="0"/>
                  <a:t>CDE</a:t>
                </a:r>
                <a:r>
                  <a:rPr lang="en-US" dirty="0"/>
                  <a:t> and contains point </a:t>
                </a:r>
                <a:r>
                  <a:rPr lang="en-US" i="1" dirty="0"/>
                  <a:t>H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10996"/>
                <a:ext cx="4800600" cy="3394472"/>
              </a:xfrm>
              <a:blipFill>
                <a:blip r:embed="rId3"/>
                <a:stretch>
                  <a:fillRect t="-898" r="-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pic>
        <p:nvPicPr>
          <p:cNvPr id="4" name="Pictur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742950"/>
            <a:ext cx="4029076" cy="31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7054645" y="971549"/>
            <a:ext cx="457200" cy="1812472"/>
            <a:chOff x="7054645" y="1295399"/>
            <a:chExt cx="457200" cy="2416629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H="1">
              <a:off x="6074930" y="2275114"/>
              <a:ext cx="2416629" cy="4572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6986176" y="2386424"/>
              <a:ext cx="185058" cy="35011"/>
            </a:xfrm>
            <a:prstGeom prst="straightConnector1">
              <a:avLst/>
            </a:prstGeom>
            <a:ln w="28575" cmpd="sng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7081426" y="2468974"/>
              <a:ext cx="185058" cy="35011"/>
            </a:xfrm>
            <a:prstGeom prst="straightConnector1">
              <a:avLst/>
            </a:prstGeom>
            <a:ln w="28575" cmpd="sng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7"/>
            <a:ext cx="8229600" cy="10607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a plane, two lines are either</a:t>
            </a:r>
          </a:p>
          <a:p>
            <a:pPr lvl="1"/>
            <a:r>
              <a:rPr lang="en-US" dirty="0"/>
              <a:t>Parallel </a:t>
            </a:r>
          </a:p>
          <a:p>
            <a:pPr lvl="1"/>
            <a:r>
              <a:rPr lang="en-US" dirty="0"/>
              <a:t>Intersect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43150"/>
            <a:ext cx="3581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Parallel Postulate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778264"/>
            <a:ext cx="76962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there is a line and a point not on the line, then there is exactly one line through the point parallel to the given line.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715000" y="1828800"/>
            <a:ext cx="2819400" cy="40005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562600" y="1543050"/>
            <a:ext cx="2819400" cy="514350"/>
            <a:chOff x="5562600" y="2057400"/>
            <a:chExt cx="2819400" cy="6858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562600" y="2057400"/>
              <a:ext cx="2819400" cy="5334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72390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714750"/>
            <a:ext cx="4267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Perpendicular Postulate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4171950"/>
            <a:ext cx="76962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If there is a line and a point not on the line, then there is exactly one line through the point perpendicular to the given 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Transversal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5811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Line that intersects two coplanar lines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62600" y="800100"/>
            <a:ext cx="2819400" cy="2286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562600" y="1085850"/>
            <a:ext cx="2819400" cy="2286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6610350" y="857250"/>
            <a:ext cx="800100" cy="4572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2168351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Interior </a:t>
            </a:r>
            <a:r>
              <a:rPr lang="en-US" sz="2400" b="1" dirty="0">
                <a:sym typeface="Symbol" pitchFamily="18" charset="2"/>
              </a:rPr>
              <a:t>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66800" y="25717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angles that are between the lines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2952750"/>
            <a:ext cx="76200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2,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3,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5,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35433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Exterior </a:t>
            </a:r>
            <a:r>
              <a:rPr lang="en-US" sz="2400" b="1" dirty="0">
                <a:sym typeface="Symbol" pitchFamily="18" charset="2"/>
              </a:rPr>
              <a:t>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3970407"/>
            <a:ext cx="7620000" cy="353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angles that are outside of the lines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6800" y="4324350"/>
            <a:ext cx="7620000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1,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4,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7,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8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400800" y="2457450"/>
            <a:ext cx="2590800" cy="25146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1134553"/>
            <a:ext cx="52578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interior angles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6800" y="1562040"/>
            <a:ext cx="7543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interior angles on opposite sides of the transversal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1962150"/>
            <a:ext cx="75438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2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5,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3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7200" y="2914650"/>
            <a:ext cx="5334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Alternate exterior angles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66800" y="3387864"/>
            <a:ext cx="51816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exterior angles on opposite sides of the transversal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66800" y="4046607"/>
            <a:ext cx="51816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1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8,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4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7</a:t>
            </a:r>
          </a:p>
        </p:txBody>
      </p:sp>
      <p:grpSp>
        <p:nvGrpSpPr>
          <p:cNvPr id="2" name="Group 31"/>
          <p:cNvGrpSpPr/>
          <p:nvPr/>
        </p:nvGrpSpPr>
        <p:grpSpPr>
          <a:xfrm>
            <a:off x="6172200" y="1943100"/>
            <a:ext cx="2743200" cy="29718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3.1 </a:t>
            </a:r>
            <a:r>
              <a:rPr lang="en-US" b="0" dirty="0"/>
              <a:t>Pairs of Lines and Angles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2906203"/>
            <a:ext cx="52578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Corresponding angles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6800" y="3333750"/>
            <a:ext cx="53340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angles on the same location relative to the transversal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4028986"/>
            <a:ext cx="5105400" cy="6001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1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6,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2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7,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3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8,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4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5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1143000"/>
            <a:ext cx="5334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Consecutive interior angles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6800" y="15811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interior angles on the same side of the transversal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6800" y="1962150"/>
            <a:ext cx="76200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2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6,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3 and </a:t>
            </a:r>
            <a:r>
              <a:rPr lang="en-US" sz="2000" b="1" dirty="0">
                <a:sym typeface="Symbol" pitchFamily="18" charset="2"/>
              </a:rPr>
              <a:t></a:t>
            </a:r>
            <a:r>
              <a:rPr lang="en-US" sz="2000" dirty="0"/>
              <a:t>5</a:t>
            </a:r>
          </a:p>
        </p:txBody>
      </p:sp>
      <p:grpSp>
        <p:nvGrpSpPr>
          <p:cNvPr id="2" name="Group 31"/>
          <p:cNvGrpSpPr/>
          <p:nvPr/>
        </p:nvGrpSpPr>
        <p:grpSpPr>
          <a:xfrm>
            <a:off x="6172200" y="1943100"/>
            <a:ext cx="2743200" cy="29718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5">
      <a:majorFont>
        <a:latin typeface="Lucida Sans Unicode"/>
        <a:ea typeface=""/>
        <a:cs typeface=""/>
      </a:majorFont>
      <a:minorFont>
        <a:latin typeface="Cambria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12871</TotalTime>
  <Words>2864</Words>
  <Application>Microsoft Office PowerPoint</Application>
  <PresentationFormat>On-screen Show (16:9)</PresentationFormat>
  <Paragraphs>446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</vt:lpstr>
      <vt:lpstr>Calibri</vt:lpstr>
      <vt:lpstr>Cambria</vt:lpstr>
      <vt:lpstr>Cambria Math</vt:lpstr>
      <vt:lpstr>Comic Sans MS</vt:lpstr>
      <vt:lpstr>Lucida Sans Unicode</vt:lpstr>
      <vt:lpstr>Symbol</vt:lpstr>
      <vt:lpstr>Verdana</vt:lpstr>
      <vt:lpstr>Wingdings</vt:lpstr>
      <vt:lpstr>Wingdings 2</vt:lpstr>
      <vt:lpstr>Wingdings 3</vt:lpstr>
      <vt:lpstr>Concourse</vt:lpstr>
      <vt:lpstr>Parallel and Perpendicular Lines</vt:lpstr>
      <vt:lpstr>PowerPoint Presentation</vt:lpstr>
      <vt:lpstr>3.1 Pairs of Lines and Angles</vt:lpstr>
      <vt:lpstr>3.1 Pairs of Lines and Angles</vt:lpstr>
      <vt:lpstr>3.1 Pairs of Lines and Angles</vt:lpstr>
      <vt:lpstr>3.1 Pairs of Lines and Angles</vt:lpstr>
      <vt:lpstr>3.1 Pairs of Lines and Angles</vt:lpstr>
      <vt:lpstr>3.1 Pairs of Lines and Angles</vt:lpstr>
      <vt:lpstr>3.1 Pairs of Lines and Angles</vt:lpstr>
      <vt:lpstr>3.1 Pairs of Lines and Angles</vt:lpstr>
      <vt:lpstr>3.2 Parallel Lines and Transversals</vt:lpstr>
      <vt:lpstr>3.2 Parallel Lines and Transversals</vt:lpstr>
      <vt:lpstr>3.2 Parallel Lines and Transversals</vt:lpstr>
      <vt:lpstr>3.2 Parallel Lines and Transversals</vt:lpstr>
      <vt:lpstr>3.2 Parallel Lines and Transversals</vt:lpstr>
      <vt:lpstr>3.2 Parallel Lines and Transversals</vt:lpstr>
      <vt:lpstr>3.3 Proofs with Parallel Lines</vt:lpstr>
      <vt:lpstr>3.3 Prove Lines are Parallel</vt:lpstr>
      <vt:lpstr>3.3 Prove Lines are Parallel</vt:lpstr>
      <vt:lpstr>3.3 Prove Lines are Parallel</vt:lpstr>
      <vt:lpstr>3.3 Prove Lines are Parallel</vt:lpstr>
      <vt:lpstr>3.3 Prove Lines are Parallel</vt:lpstr>
      <vt:lpstr>3.4 Proofs with Perpendicular Lines</vt:lpstr>
      <vt:lpstr>3.4 Proofs with Perpendicular Lines</vt:lpstr>
      <vt:lpstr>3.4 Proofs with Perpendicular Lines</vt:lpstr>
      <vt:lpstr>3.4 Proofs with Perpendicular Lines</vt:lpstr>
      <vt:lpstr>3.4 Proofs with Perpendicular Lines</vt:lpstr>
      <vt:lpstr>3.4 Proofs with Perpendicular Lines</vt:lpstr>
      <vt:lpstr>3.4 Proofs with Perpendicular Lines</vt:lpstr>
      <vt:lpstr>3.5A Equations of Parallel and Perpendicular Lines</vt:lpstr>
      <vt:lpstr>3.5A Equations of Parallel and Perpendicular Lines</vt:lpstr>
      <vt:lpstr>3.5A Equations of Parallel and Perpendicular Lines</vt:lpstr>
      <vt:lpstr>3.5A Equations of Parallel and Perpendicular Lines</vt:lpstr>
      <vt:lpstr>3.5A Equations of Parallel and Perpendicular Lines</vt:lpstr>
      <vt:lpstr>3.5A Equations of Parallel and Perpendicular Lines</vt:lpstr>
      <vt:lpstr>3.5A Equations of Parallel and Perpendicular Lines</vt:lpstr>
      <vt:lpstr>3.5B Equations of Parallel and Perpendicular Lines</vt:lpstr>
      <vt:lpstr>3.5B Equations of Parallel and Perpendicular Lines</vt:lpstr>
      <vt:lpstr>3.5B Equations of Parallel and Perpendicular Lines</vt:lpstr>
      <vt:lpstr>3.5B Equations of Parallel and Perpendicular Lines</vt:lpstr>
      <vt:lpstr>3.5B Equations of Parallel and Perpendicular Lines</vt:lpstr>
      <vt:lpstr>3.5B Equations of Parallel and Perpendicular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and Perpendicular Lines</dc:title>
  <dc:creator>Richard Wright</dc:creator>
  <cp:lastModifiedBy>Richard Wright</cp:lastModifiedBy>
  <cp:revision>106</cp:revision>
  <dcterms:created xsi:type="dcterms:W3CDTF">2010-06-27T14:46:56Z</dcterms:created>
  <dcterms:modified xsi:type="dcterms:W3CDTF">2021-10-22T14:56:32Z</dcterms:modified>
</cp:coreProperties>
</file>